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7" r:id="rId3"/>
  </p:sldMasterIdLst>
  <p:notesMasterIdLst>
    <p:notesMasterId r:id="rId16"/>
  </p:notesMasterIdLst>
  <p:sldIdLst>
    <p:sldId id="257" r:id="rId4"/>
    <p:sldId id="271" r:id="rId5"/>
    <p:sldId id="260" r:id="rId6"/>
    <p:sldId id="258" r:id="rId7"/>
    <p:sldId id="268" r:id="rId8"/>
    <p:sldId id="269" r:id="rId9"/>
    <p:sldId id="259" r:id="rId10"/>
    <p:sldId id="262" r:id="rId11"/>
    <p:sldId id="263" r:id="rId12"/>
    <p:sldId id="267" r:id="rId13"/>
    <p:sldId id="266"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5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FC1E2-DD19-4171-B9FC-D1A78C4C4D7A}" type="datetimeFigureOut">
              <a:rPr lang="en-US" smtClean="0"/>
              <a:t>5/7/2018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E2D93F-B0AA-428B-BDDF-1E1968BD2226}" type="slidenum">
              <a:rPr lang="en-US" smtClean="0"/>
              <a:t>‹#›</a:t>
            </a:fld>
            <a:endParaRPr lang="en-US"/>
          </a:p>
        </p:txBody>
      </p:sp>
    </p:spTree>
    <p:extLst>
      <p:ext uri="{BB962C8B-B14F-4D97-AF65-F5344CB8AC3E}">
        <p14:creationId xmlns:p14="http://schemas.microsoft.com/office/powerpoint/2010/main" val="2794806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1220233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4</a:t>
            </a:fld>
            <a:endParaRPr lang="pt-BR">
              <a:solidFill>
                <a:prstClr val="black"/>
              </a:solidFill>
            </a:endParaRPr>
          </a:p>
        </p:txBody>
      </p:sp>
    </p:spTree>
    <p:extLst>
      <p:ext uri="{BB962C8B-B14F-4D97-AF65-F5344CB8AC3E}">
        <p14:creationId xmlns:p14="http://schemas.microsoft.com/office/powerpoint/2010/main" val="2003045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Box </a:t>
            </a:r>
            <a:r>
              <a:rPr lang="en-US" dirty="0" err="1"/>
              <a:t>atras</a:t>
            </a:r>
            <a:r>
              <a:rPr lang="en-US" dirty="0"/>
              <a:t> do </a:t>
            </a:r>
            <a:r>
              <a:rPr lang="en-US" dirty="0" err="1"/>
              <a:t>texto</a:t>
            </a:r>
            <a:r>
              <a:rPr lang="en-US" dirty="0"/>
              <a:t> </a:t>
            </a:r>
            <a:r>
              <a:rPr lang="en-US" dirty="0" err="1"/>
              <a:t>desnecessario</a:t>
            </a:r>
            <a:r>
              <a:rPr lang="en-US" dirty="0"/>
              <a:t>.</a:t>
            </a:r>
            <a:r>
              <a:rPr lang="en-US" baseline="0" dirty="0"/>
              <a:t> </a:t>
            </a:r>
            <a:r>
              <a:rPr lang="en-US" baseline="0" dirty="0" err="1"/>
              <a:t>Deixar</a:t>
            </a:r>
            <a:r>
              <a:rPr lang="en-US" baseline="0" dirty="0"/>
              <a:t> o layout </a:t>
            </a:r>
            <a:r>
              <a:rPr lang="en-US" baseline="0" dirty="0" err="1"/>
              <a:t>mais</a:t>
            </a:r>
            <a:r>
              <a:rPr lang="en-US" baseline="0" dirty="0"/>
              <a:t> simples.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305302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Este</a:t>
            </a:r>
            <a:r>
              <a:rPr lang="en-US" baseline="0" dirty="0"/>
              <a:t> slide </a:t>
            </a:r>
            <a:r>
              <a:rPr lang="en-US" baseline="0" dirty="0" err="1"/>
              <a:t>eles</a:t>
            </a:r>
            <a:r>
              <a:rPr lang="en-US" baseline="0" dirty="0"/>
              <a:t> </a:t>
            </a:r>
            <a:r>
              <a:rPr lang="en-US" baseline="0" dirty="0" err="1"/>
              <a:t>acham</a:t>
            </a:r>
            <a:r>
              <a:rPr lang="en-US" baseline="0" dirty="0"/>
              <a:t> </a:t>
            </a:r>
            <a:r>
              <a:rPr lang="en-US" baseline="0" dirty="0" err="1"/>
              <a:t>que</a:t>
            </a:r>
            <a:r>
              <a:rPr lang="en-US" baseline="0" dirty="0"/>
              <a:t> </a:t>
            </a:r>
            <a:r>
              <a:rPr lang="en-US" baseline="0" dirty="0" err="1"/>
              <a:t>esta</a:t>
            </a:r>
            <a:r>
              <a:rPr lang="en-US" baseline="0" dirty="0"/>
              <a:t> </a:t>
            </a:r>
            <a:r>
              <a:rPr lang="en-US" baseline="0" dirty="0" err="1"/>
              <a:t>muito</a:t>
            </a:r>
            <a:r>
              <a:rPr lang="en-US" baseline="0" dirty="0"/>
              <a:t> </a:t>
            </a:r>
            <a:r>
              <a:rPr lang="en-US" baseline="0" dirty="0" err="1"/>
              <a:t>apertado</a:t>
            </a:r>
            <a:r>
              <a:rPr lang="en-US" baseline="0" dirty="0"/>
              <a:t>.</a:t>
            </a:r>
          </a:p>
          <a:p>
            <a:r>
              <a:rPr lang="en-US" baseline="0" dirty="0" err="1"/>
              <a:t>Mudar</a:t>
            </a:r>
            <a:r>
              <a:rPr lang="en-US" baseline="0" dirty="0"/>
              <a:t> o </a:t>
            </a:r>
            <a:r>
              <a:rPr lang="en-US" baseline="0" dirty="0" err="1"/>
              <a:t>estilo</a:t>
            </a:r>
            <a:r>
              <a:rPr lang="en-US" baseline="0" dirty="0"/>
              <a:t> do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a:t>
            </a:r>
            <a:r>
              <a:rPr lang="en-US" baseline="0" dirty="0" err="1"/>
              <a:t>para</a:t>
            </a:r>
            <a:r>
              <a:rPr lang="en-US" baseline="0" dirty="0"/>
              <a:t> </a:t>
            </a:r>
            <a:r>
              <a:rPr lang="en-US" baseline="0" dirty="0" err="1"/>
              <a:t>diferencia</a:t>
            </a:r>
            <a:r>
              <a:rPr lang="en-US" baseline="0" dirty="0"/>
              <a:t>-lo do </a:t>
            </a:r>
            <a:r>
              <a:rPr lang="en-US" baseline="0" dirty="0" err="1"/>
              <a:t>texto</a:t>
            </a:r>
            <a:r>
              <a:rPr lang="en-US" baseline="0" dirty="0"/>
              <a:t> do </a:t>
            </a:r>
            <a:r>
              <a:rPr lang="en-US" baseline="0" dirty="0" err="1"/>
              <a:t>lado</a:t>
            </a:r>
            <a:r>
              <a:rPr lang="en-US" baseline="0" dirty="0"/>
              <a:t> </a:t>
            </a:r>
            <a:r>
              <a:rPr lang="en-US" baseline="0" dirty="0" err="1"/>
              <a:t>direito</a:t>
            </a:r>
            <a:r>
              <a:rPr lang="en-US" baseline="0" dirty="0"/>
              <a:t>. </a:t>
            </a:r>
            <a:r>
              <a:rPr lang="en-US" baseline="0" dirty="0" err="1"/>
              <a:t>Menos</a:t>
            </a:r>
            <a:r>
              <a:rPr lang="en-US" baseline="0" dirty="0"/>
              <a:t> </a:t>
            </a:r>
            <a:r>
              <a:rPr lang="en-US" baseline="0" dirty="0" err="1"/>
              <a:t>texto</a:t>
            </a:r>
            <a:r>
              <a:rPr lang="en-US" baseline="0" dirty="0"/>
              <a:t> e </a:t>
            </a:r>
            <a:r>
              <a:rPr lang="en-US" baseline="0" dirty="0" err="1"/>
              <a:t>mais</a:t>
            </a:r>
            <a:r>
              <a:rPr lang="en-US" baseline="0" dirty="0"/>
              <a:t> </a:t>
            </a:r>
            <a:r>
              <a:rPr lang="en-US" baseline="0" dirty="0" err="1"/>
              <a:t>impactante</a:t>
            </a:r>
            <a:r>
              <a:rPr lang="en-US" baseline="0" dirty="0"/>
              <a:t> “short introduction”. </a:t>
            </a:r>
            <a:r>
              <a:rPr lang="en-US" baseline="0" dirty="0" err="1"/>
              <a:t>Coloccar</a:t>
            </a:r>
            <a:r>
              <a:rPr lang="en-US" baseline="0" dirty="0"/>
              <a:t> </a:t>
            </a:r>
            <a:r>
              <a:rPr lang="en-US" baseline="0" dirty="0" err="1"/>
              <a:t>este</a:t>
            </a:r>
            <a:r>
              <a:rPr lang="en-US" baseline="0" dirty="0"/>
              <a:t> </a:t>
            </a:r>
            <a:r>
              <a:rPr lang="en-US" baseline="0" dirty="0" err="1"/>
              <a:t>texto</a:t>
            </a:r>
            <a:r>
              <a:rPr lang="en-US" baseline="0" dirty="0"/>
              <a:t> do </a:t>
            </a:r>
            <a:r>
              <a:rPr lang="en-US" baseline="0" dirty="0" err="1"/>
              <a:t>lado</a:t>
            </a:r>
            <a:r>
              <a:rPr lang="en-US" baseline="0" dirty="0"/>
              <a:t> </a:t>
            </a:r>
            <a:r>
              <a:rPr lang="en-US" baseline="0" dirty="0" err="1"/>
              <a:t>esquerdo</a:t>
            </a:r>
            <a:r>
              <a:rPr lang="en-US" baseline="0" dirty="0"/>
              <a:t> da </a:t>
            </a:r>
            <a:r>
              <a:rPr lang="en-US" baseline="0" dirty="0" err="1"/>
              <a:t>mesma</a:t>
            </a:r>
            <a:r>
              <a:rPr lang="en-US" baseline="0" dirty="0"/>
              <a:t> </a:t>
            </a:r>
            <a:r>
              <a:rPr lang="en-US" baseline="0" dirty="0" err="1"/>
              <a:t>cor</a:t>
            </a:r>
            <a:r>
              <a:rPr lang="en-US" baseline="0" dirty="0"/>
              <a:t> da forma e o </a:t>
            </a:r>
            <a:r>
              <a:rPr lang="en-US" baseline="0" dirty="0" err="1"/>
              <a:t>fundo</a:t>
            </a:r>
            <a:r>
              <a:rPr lang="en-US" baseline="0" dirty="0"/>
              <a:t> do </a:t>
            </a:r>
            <a:r>
              <a:rPr lang="en-US" baseline="0" dirty="0" err="1"/>
              <a:t>dlide</a:t>
            </a:r>
            <a:r>
              <a:rPr lang="en-US" baseline="0" dirty="0"/>
              <a:t> </a:t>
            </a:r>
            <a:r>
              <a:rPr lang="en-US" baseline="0" dirty="0" err="1"/>
              <a:t>claro</a:t>
            </a:r>
            <a:r>
              <a:rPr lang="en-US" baseline="0" dirty="0"/>
              <a:t>.</a:t>
            </a:r>
            <a:endParaRPr lang="en-US" dirty="0"/>
          </a:p>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3577820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 Id="rId27"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8.png"/><Relationship Id="rId14" Type="http://schemas.openxmlformats.org/officeDocument/2006/relationships/hyperlink" Target="http://www.capgemini.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4.sv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 Id="rId27"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8.png"/><Relationship Id="rId14" Type="http://schemas.openxmlformats.org/officeDocument/2006/relationships/hyperlink" Target="http://www.capgemini.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57355C-652C-498A-A31D-79C7780E0A5D}"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516245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7355C-652C-498A-A31D-79C7780E0A5D}"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854332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7355C-652C-498A-A31D-79C7780E0A5D}"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2375806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224735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04757461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278423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endParaRPr lang="en-US" sz="900" dirty="0" smtClean="0">
              <a:solidFill>
                <a:schemeClr val="tx1"/>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smtClean="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smtClean="0">
                <a:solidFill>
                  <a:schemeClr val="tx1"/>
                </a:solidFill>
              </a:rPr>
              <a:t>Learn more about us at</a:t>
            </a:r>
          </a:p>
          <a:p>
            <a:pPr algn="just">
              <a:lnSpc>
                <a:spcPts val="1200"/>
              </a:lnSpc>
            </a:pPr>
            <a:r>
              <a:rPr lang="en-US" sz="140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smtClean="0">
                <a:solidFill>
                  <a:schemeClr val="bg1"/>
                </a:solidFill>
                <a:latin typeface="+mn-lt"/>
                <a:cs typeface="Arial"/>
              </a:rPr>
              <a:t>This message contains information that may be privileged or confidential and is the property of the Capgemini Group.</a:t>
            </a:r>
            <a:br>
              <a:rPr lang="en-US" sz="800" noProof="0" dirty="0" smtClean="0">
                <a:solidFill>
                  <a:schemeClr val="bg1"/>
                </a:solidFill>
                <a:latin typeface="+mn-lt"/>
                <a:cs typeface="Arial"/>
              </a:rPr>
            </a:br>
            <a:r>
              <a:rPr lang="en-US" sz="800" noProof="0" dirty="0" smtClean="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smtClean="0">
                <a:solidFill>
                  <a:schemeClr val="bg1"/>
                </a:solidFill>
                <a:latin typeface="Arial"/>
                <a:cs typeface="Arial"/>
              </a:rPr>
              <a:t>Rightshore</a:t>
            </a:r>
            <a:r>
              <a:rPr lang="en-US" sz="800" baseline="30000" noProof="0" dirty="0" smtClean="0">
                <a:solidFill>
                  <a:schemeClr val="bg1"/>
                </a:solidFill>
                <a:latin typeface="Arial"/>
                <a:cs typeface="Arial"/>
              </a:rPr>
              <a:t>®</a:t>
            </a:r>
            <a:r>
              <a:rPr lang="en-US" sz="800" noProof="0" dirty="0" smtClean="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53278327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76974567"/>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4"/>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3024818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1726968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3582422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57355C-652C-498A-A31D-79C7780E0A5D}"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2582884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1489810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625323012"/>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Presentation Title | Author | Date</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907839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0206621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441232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40782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80839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3736339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5953696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56043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57355C-652C-498A-A31D-79C7780E0A5D}" type="datetimeFigureOut">
              <a:rPr lang="en-US" smtClean="0"/>
              <a:t>5/7/2018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72079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5973019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1863770728"/>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321489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1747562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3146669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3746916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387306726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9329171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0372652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258272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57355C-652C-498A-A31D-79C7780E0A5D}"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41390056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98551973"/>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200863090"/>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666814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38726638"/>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38575666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972556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57355C-652C-498A-A31D-79C7780E0A5D}" type="datetimeFigureOut">
              <a:rPr lang="en-US" smtClean="0"/>
              <a:t>5/7/2018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1851983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57355C-652C-498A-A31D-79C7780E0A5D}" type="datetimeFigureOut">
              <a:rPr lang="en-US" smtClean="0"/>
              <a:t>5/7/2018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143079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57355C-652C-498A-A31D-79C7780E0A5D}" type="datetimeFigureOut">
              <a:rPr lang="en-US" smtClean="0"/>
              <a:t>5/7/2018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59976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57355C-652C-498A-A31D-79C7780E0A5D}"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191194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57355C-652C-498A-A31D-79C7780E0A5D}" type="datetimeFigureOut">
              <a:rPr lang="en-US" smtClean="0"/>
              <a:t>5/7/2018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A3366-A71D-48A4-B357-4DEB1F5F7B67}" type="slidenum">
              <a:rPr lang="en-US" smtClean="0"/>
              <a:t>‹#›</a:t>
            </a:fld>
            <a:endParaRPr lang="en-US"/>
          </a:p>
        </p:txBody>
      </p:sp>
    </p:spTree>
    <p:extLst>
      <p:ext uri="{BB962C8B-B14F-4D97-AF65-F5344CB8AC3E}">
        <p14:creationId xmlns:p14="http://schemas.microsoft.com/office/powerpoint/2010/main" val="1460551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2.sv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57355C-652C-498A-A31D-79C7780E0A5D}" type="datetimeFigureOut">
              <a:rPr lang="en-US" smtClean="0"/>
              <a:t>5/7/2018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2A3366-A71D-48A4-B357-4DEB1F5F7B67}" type="slidenum">
              <a:rPr lang="en-US" smtClean="0"/>
              <a:t>‹#›</a:t>
            </a:fld>
            <a:endParaRPr lang="en-US"/>
          </a:p>
        </p:txBody>
      </p:sp>
    </p:spTree>
    <p:extLst>
      <p:ext uri="{BB962C8B-B14F-4D97-AF65-F5344CB8AC3E}">
        <p14:creationId xmlns:p14="http://schemas.microsoft.com/office/powerpoint/2010/main" val="806985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0" r:id="rId12"/>
    <p:sldLayoutId id="2147483692" r:id="rId13"/>
    <p:sldLayoutId id="2147483693"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002441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96"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5">
            <a:extLst>
              <a:ext uri="{96DAC541-7B7A-43D3-8B79-37D633B846F1}">
                <asvg:svgBlip xmlns="" xmlns:asvg="http://schemas.microsoft.com/office/drawing/2016/SVG/main" r:embed="rId26"/>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252409118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4" r:id="rId23"/>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hyperlink" Target="https://www.capgemini.com/optimize-your-business-and-it-operations" TargetMode="External"/><Relationship Id="rId4" Type="http://schemas.openxmlformats.org/officeDocument/2006/relationships/hyperlink" Target="https://github.com/arkahome/Project_Accidents/blob/master/Likelihood%20of%20Accident%20Notebook.ipyn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2.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1320800"/>
            <a:ext cx="7199312" cy="2222499"/>
          </a:xfrm>
        </p:spPr>
        <p:txBody>
          <a:bodyPr/>
          <a:lstStyle/>
          <a:p>
            <a:r>
              <a:rPr lang="en-US" dirty="0"/>
              <a:t>Halloween Search - The Efficient Reference Recommendation Engine</a:t>
            </a:r>
          </a:p>
        </p:txBody>
      </p:sp>
      <p:sp>
        <p:nvSpPr>
          <p:cNvPr id="14" name="Subtitle 4"/>
          <p:cNvSpPr>
            <a:spLocks noGrp="1"/>
          </p:cNvSpPr>
          <p:nvPr>
            <p:ph type="subTitle" idx="1"/>
          </p:nvPr>
        </p:nvSpPr>
        <p:spPr/>
        <p:txBody>
          <a:bodyPr/>
          <a:lstStyle/>
          <a:p>
            <a:pPr lvl="0"/>
            <a:r>
              <a:rPr lang="en-US" dirty="0" smtClean="0"/>
              <a:t>Author   : Arka </a:t>
            </a:r>
            <a:r>
              <a:rPr lang="en-US" dirty="0" err="1" smtClean="0"/>
              <a:t>Prava</a:t>
            </a:r>
            <a:r>
              <a:rPr lang="en-US" dirty="0" smtClean="0"/>
              <a:t> Bandyopadhyay</a:t>
            </a:r>
          </a:p>
          <a:p>
            <a:pPr lvl="0"/>
            <a:r>
              <a:rPr lang="en-US" dirty="0" smtClean="0"/>
              <a:t>Date      : 21/03/2018</a:t>
            </a:r>
          </a:p>
          <a:p>
            <a:pPr lvl="0"/>
            <a:r>
              <a:rPr lang="en-US" dirty="0" smtClean="0"/>
              <a:t>Version  : 3.33</a:t>
            </a:r>
            <a:endParaRPr lang="en-US" dirty="0"/>
          </a:p>
        </p:txBody>
      </p:sp>
    </p:spTree>
    <p:extLst>
      <p:ext uri="{BB962C8B-B14F-4D97-AF65-F5344CB8AC3E}">
        <p14:creationId xmlns:p14="http://schemas.microsoft.com/office/powerpoint/2010/main" val="282987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A4F90D45-6C70-4A60-846A-DBB50340073A}"/>
              </a:ext>
            </a:extLst>
          </p:cNvPr>
          <p:cNvSpPr>
            <a:spLocks noGrp="1"/>
          </p:cNvSpPr>
          <p:nvPr>
            <p:ph type="body" sz="quarter" idx="36"/>
          </p:nvPr>
        </p:nvSpPr>
        <p:spPr>
          <a:xfrm>
            <a:off x="7896200" y="1204685"/>
            <a:ext cx="3887813" cy="725122"/>
          </a:xfrm>
        </p:spPr>
        <p:txBody>
          <a:bodyPr/>
          <a:lstStyle/>
          <a:p>
            <a:pPr marL="0" indent="0">
              <a:lnSpc>
                <a:spcPct val="107000"/>
              </a:lnSpc>
              <a:spcAft>
                <a:spcPts val="800"/>
              </a:spcAft>
              <a:buNone/>
            </a:pPr>
            <a:r>
              <a:rPr lang="en-US" sz="2000" dirty="0">
                <a:solidFill>
                  <a:srgbClr val="12ABDB"/>
                </a:solidFill>
              </a:rPr>
              <a:t>Deploy this good enough model to the Capgemini employees </a:t>
            </a:r>
          </a:p>
        </p:txBody>
      </p:sp>
      <p:sp>
        <p:nvSpPr>
          <p:cNvPr id="5" name="Text Placeholder 4">
            <a:extLst>
              <a:ext uri="{FF2B5EF4-FFF2-40B4-BE49-F238E27FC236}">
                <a16:creationId xmlns="" xmlns:a16="http://schemas.microsoft.com/office/drawing/2014/main" id="{4150D5B6-97C2-4548-BBB0-7477E2B875E0}"/>
              </a:ext>
            </a:extLst>
          </p:cNvPr>
          <p:cNvSpPr>
            <a:spLocks noGrp="1"/>
          </p:cNvSpPr>
          <p:nvPr>
            <p:ph type="body" sz="quarter" idx="37"/>
          </p:nvPr>
        </p:nvSpPr>
        <p:spPr>
          <a:xfrm>
            <a:off x="7896194" y="5680782"/>
            <a:ext cx="3887813" cy="524886"/>
          </a:xfrm>
        </p:spPr>
        <p:txBody>
          <a:bodyPr/>
          <a:lstStyle/>
          <a:p>
            <a:pPr marL="0" indent="0">
              <a:lnSpc>
                <a:spcPct val="107000"/>
              </a:lnSpc>
              <a:spcAft>
                <a:spcPts val="800"/>
              </a:spcAft>
              <a:buNone/>
            </a:pPr>
            <a:r>
              <a:rPr lang="en-US" sz="2000" dirty="0">
                <a:solidFill>
                  <a:srgbClr val="12ABDB"/>
                </a:solidFill>
              </a:rPr>
              <a:t>Recommend different items based on the cluster of the users.</a:t>
            </a:r>
          </a:p>
        </p:txBody>
      </p:sp>
      <p:sp>
        <p:nvSpPr>
          <p:cNvPr id="6" name="Text Placeholder 5">
            <a:extLst>
              <a:ext uri="{FF2B5EF4-FFF2-40B4-BE49-F238E27FC236}">
                <a16:creationId xmlns="" xmlns:a16="http://schemas.microsoft.com/office/drawing/2014/main" id="{8A533242-C3E0-46B6-A122-8DAF8452B3C9}"/>
              </a:ext>
            </a:extLst>
          </p:cNvPr>
          <p:cNvSpPr>
            <a:spLocks noGrp="1"/>
          </p:cNvSpPr>
          <p:nvPr>
            <p:ph type="body" sz="quarter" idx="38"/>
          </p:nvPr>
        </p:nvSpPr>
        <p:spPr>
          <a:xfrm>
            <a:off x="7896197" y="4689175"/>
            <a:ext cx="4575203" cy="528232"/>
          </a:xfrm>
        </p:spPr>
        <p:txBody>
          <a:bodyPr/>
          <a:lstStyle/>
          <a:p>
            <a:pPr marL="0" indent="0">
              <a:lnSpc>
                <a:spcPct val="107000"/>
              </a:lnSpc>
              <a:spcAft>
                <a:spcPts val="800"/>
              </a:spcAft>
              <a:buNone/>
            </a:pPr>
            <a:r>
              <a:rPr lang="en-US" sz="2000" dirty="0">
                <a:solidFill>
                  <a:srgbClr val="12ABDB"/>
                </a:solidFill>
              </a:rPr>
              <a:t>Use clustering techniques to segment users by their clicking behaviors </a:t>
            </a:r>
            <a:r>
              <a:rPr lang="en-US" sz="2000" dirty="0" smtClean="0">
                <a:solidFill>
                  <a:srgbClr val="12ABDB"/>
                </a:solidFill>
              </a:rPr>
              <a:t>, country , sectors </a:t>
            </a:r>
            <a:r>
              <a:rPr lang="en-US" sz="2000" dirty="0">
                <a:solidFill>
                  <a:srgbClr val="12ABDB"/>
                </a:solidFill>
              </a:rPr>
              <a:t>and positions.</a:t>
            </a:r>
          </a:p>
        </p:txBody>
      </p:sp>
      <p:sp>
        <p:nvSpPr>
          <p:cNvPr id="7" name="Text Placeholder 6">
            <a:extLst>
              <a:ext uri="{FF2B5EF4-FFF2-40B4-BE49-F238E27FC236}">
                <a16:creationId xmlns="" xmlns:a16="http://schemas.microsoft.com/office/drawing/2014/main" id="{4F5787E5-AB2D-47E1-9E08-983302CCD089}"/>
              </a:ext>
            </a:extLst>
          </p:cNvPr>
          <p:cNvSpPr>
            <a:spLocks noGrp="1"/>
          </p:cNvSpPr>
          <p:nvPr>
            <p:ph type="body" sz="quarter" idx="39"/>
          </p:nvPr>
        </p:nvSpPr>
        <p:spPr>
          <a:xfrm>
            <a:off x="7896198" y="3888603"/>
            <a:ext cx="4092602" cy="524886"/>
          </a:xfrm>
        </p:spPr>
        <p:txBody>
          <a:bodyPr/>
          <a:lstStyle/>
          <a:p>
            <a:pPr marL="0" indent="0">
              <a:buNone/>
            </a:pPr>
            <a:r>
              <a:rPr lang="en-US" sz="2000" dirty="0">
                <a:solidFill>
                  <a:srgbClr val="12ABDB"/>
                </a:solidFill>
              </a:rPr>
              <a:t>Use supervised machine learning methods to let the model decide the feature importance for itself.</a:t>
            </a:r>
          </a:p>
          <a:p>
            <a:pPr marL="0" indent="0">
              <a:lnSpc>
                <a:spcPct val="107000"/>
              </a:lnSpc>
              <a:spcAft>
                <a:spcPts val="800"/>
              </a:spcAft>
              <a:buNone/>
            </a:pPr>
            <a:endParaRPr lang="en-US" sz="2000" dirty="0">
              <a:solidFill>
                <a:srgbClr val="12ABDB"/>
              </a:solidFill>
            </a:endParaRPr>
          </a:p>
        </p:txBody>
      </p:sp>
      <p:sp>
        <p:nvSpPr>
          <p:cNvPr id="8" name="Text Placeholder 7">
            <a:extLst>
              <a:ext uri="{FF2B5EF4-FFF2-40B4-BE49-F238E27FC236}">
                <a16:creationId xmlns="" xmlns:a16="http://schemas.microsoft.com/office/drawing/2014/main" id="{B93A89E5-A62F-4AEC-BA87-DCDA0BC06BE8}"/>
              </a:ext>
            </a:extLst>
          </p:cNvPr>
          <p:cNvSpPr>
            <a:spLocks noGrp="1"/>
          </p:cNvSpPr>
          <p:nvPr>
            <p:ph type="body" sz="quarter" idx="40"/>
          </p:nvPr>
        </p:nvSpPr>
        <p:spPr>
          <a:xfrm>
            <a:off x="7896195" y="2943399"/>
            <a:ext cx="3887813" cy="524886"/>
          </a:xfrm>
        </p:spPr>
        <p:txBody>
          <a:bodyPr/>
          <a:lstStyle/>
          <a:p>
            <a:pPr marL="0" indent="0">
              <a:lnSpc>
                <a:spcPct val="107000"/>
              </a:lnSpc>
              <a:spcAft>
                <a:spcPts val="800"/>
              </a:spcAft>
              <a:buNone/>
            </a:pPr>
            <a:r>
              <a:rPr lang="en-US" sz="2000" dirty="0">
                <a:solidFill>
                  <a:srgbClr val="12ABDB"/>
                </a:solidFill>
              </a:rPr>
              <a:t>Gather lots of labeled data.</a:t>
            </a:r>
          </a:p>
        </p:txBody>
      </p:sp>
      <p:sp>
        <p:nvSpPr>
          <p:cNvPr id="9" name="Text Placeholder 8">
            <a:extLst>
              <a:ext uri="{FF2B5EF4-FFF2-40B4-BE49-F238E27FC236}">
                <a16:creationId xmlns="" xmlns:a16="http://schemas.microsoft.com/office/drawing/2014/main" id="{474F77D9-EEE0-45DC-9018-6659263155A5}"/>
              </a:ext>
            </a:extLst>
          </p:cNvPr>
          <p:cNvSpPr>
            <a:spLocks noGrp="1"/>
          </p:cNvSpPr>
          <p:nvPr>
            <p:ph type="body" sz="quarter" idx="41"/>
          </p:nvPr>
        </p:nvSpPr>
        <p:spPr>
          <a:xfrm>
            <a:off x="7896199" y="2108188"/>
            <a:ext cx="3887813" cy="524886"/>
          </a:xfrm>
        </p:spPr>
        <p:txBody>
          <a:bodyPr/>
          <a:lstStyle/>
          <a:p>
            <a:pPr marL="0" indent="0">
              <a:lnSpc>
                <a:spcPct val="107000"/>
              </a:lnSpc>
              <a:spcAft>
                <a:spcPts val="800"/>
              </a:spcAft>
              <a:buNone/>
            </a:pPr>
            <a:r>
              <a:rPr lang="en-US" sz="2000" dirty="0">
                <a:solidFill>
                  <a:srgbClr val="12ABDB"/>
                </a:solidFill>
              </a:rPr>
              <a:t>Let them search and click on their preferred </a:t>
            </a:r>
            <a:r>
              <a:rPr lang="en-US" sz="2000" dirty="0" err="1">
                <a:solidFill>
                  <a:srgbClr val="12ABDB"/>
                </a:solidFill>
              </a:rPr>
              <a:t>ppts</a:t>
            </a:r>
            <a:r>
              <a:rPr lang="en-US" sz="2000" dirty="0">
                <a:solidFill>
                  <a:srgbClr val="12ABDB"/>
                </a:solidFill>
              </a:rPr>
              <a:t>.</a:t>
            </a:r>
          </a:p>
        </p:txBody>
      </p:sp>
      <p:sp>
        <p:nvSpPr>
          <p:cNvPr id="2" name="Title 1">
            <a:extLst>
              <a:ext uri="{FF2B5EF4-FFF2-40B4-BE49-F238E27FC236}">
                <a16:creationId xmlns="" xmlns:a16="http://schemas.microsoft.com/office/drawing/2014/main" id="{7AAE90D7-5D8B-489D-8CA5-341DAD88F178}"/>
              </a:ext>
            </a:extLst>
          </p:cNvPr>
          <p:cNvSpPr>
            <a:spLocks noGrp="1"/>
          </p:cNvSpPr>
          <p:nvPr>
            <p:ph type="title"/>
          </p:nvPr>
        </p:nvSpPr>
        <p:spPr>
          <a:xfrm>
            <a:off x="407987" y="1447298"/>
            <a:ext cx="5764213" cy="1904304"/>
          </a:xfrm>
        </p:spPr>
        <p:txBody>
          <a:bodyPr>
            <a:normAutofit/>
          </a:bodyPr>
          <a:lstStyle/>
          <a:p>
            <a:pPr lvl="0">
              <a:defRPr/>
            </a:pPr>
            <a:r>
              <a:rPr lang="en-US" b="1" dirty="0"/>
              <a:t>How to get the optimal result/Future Scope ??</a:t>
            </a:r>
          </a:p>
        </p:txBody>
      </p:sp>
      <p:grpSp>
        <p:nvGrpSpPr>
          <p:cNvPr id="18" name="Group 17">
            <a:extLst>
              <a:ext uri="{FF2B5EF4-FFF2-40B4-BE49-F238E27FC236}">
                <a16:creationId xmlns="" xmlns:a16="http://schemas.microsoft.com/office/drawing/2014/main" id="{7022443D-0666-4202-91AA-65B818BC2AE3}"/>
              </a:ext>
            </a:extLst>
          </p:cNvPr>
          <p:cNvGrpSpPr/>
          <p:nvPr/>
        </p:nvGrpSpPr>
        <p:grpSpPr>
          <a:xfrm>
            <a:off x="7087039" y="1204685"/>
            <a:ext cx="634560" cy="599554"/>
            <a:chOff x="7087039" y="1204685"/>
            <a:chExt cx="634560" cy="599554"/>
          </a:xfrm>
        </p:grpSpPr>
        <p:sp>
          <p:nvSpPr>
            <p:cNvPr id="10" name="Oval 20">
              <a:extLst>
                <a:ext uri="{FF2B5EF4-FFF2-40B4-BE49-F238E27FC236}">
                  <a16:creationId xmlns="" xmlns:a16="http://schemas.microsoft.com/office/drawing/2014/main" id="{1EA810CF-2B31-4A9C-B605-BF818AA96489}"/>
                </a:ext>
              </a:extLst>
            </p:cNvPr>
            <p:cNvSpPr/>
            <p:nvPr/>
          </p:nvSpPr>
          <p:spPr>
            <a:xfrm flipV="1">
              <a:off x="7087039" y="120468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7" name="Graphic 16">
              <a:extLst>
                <a:ext uri="{FF2B5EF4-FFF2-40B4-BE49-F238E27FC236}">
                  <a16:creationId xmlns="" xmlns:a16="http://schemas.microsoft.com/office/drawing/2014/main" id="{DEC48A31-3CC1-4C6C-9875-69DA86479D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3" y="1363906"/>
              <a:ext cx="281112" cy="281112"/>
            </a:xfrm>
            <a:prstGeom prst="rect">
              <a:avLst/>
            </a:prstGeom>
          </p:spPr>
        </p:pic>
      </p:grpSp>
      <p:grpSp>
        <p:nvGrpSpPr>
          <p:cNvPr id="20" name="Group 19">
            <a:extLst>
              <a:ext uri="{FF2B5EF4-FFF2-40B4-BE49-F238E27FC236}">
                <a16:creationId xmlns="" xmlns:a16="http://schemas.microsoft.com/office/drawing/2014/main" id="{C44FD527-5B90-4FEB-B0CF-CC9895776D34}"/>
              </a:ext>
            </a:extLst>
          </p:cNvPr>
          <p:cNvGrpSpPr/>
          <p:nvPr/>
        </p:nvGrpSpPr>
        <p:grpSpPr>
          <a:xfrm>
            <a:off x="7087040" y="2057977"/>
            <a:ext cx="634560" cy="599554"/>
            <a:chOff x="7087040" y="2057977"/>
            <a:chExt cx="634560" cy="599554"/>
          </a:xfrm>
        </p:grpSpPr>
        <p:sp>
          <p:nvSpPr>
            <p:cNvPr id="11" name="Oval 20">
              <a:extLst>
                <a:ext uri="{FF2B5EF4-FFF2-40B4-BE49-F238E27FC236}">
                  <a16:creationId xmlns="" xmlns:a16="http://schemas.microsoft.com/office/drawing/2014/main" id="{42AC5BAE-92E1-429B-8AB7-96FD4A200BE1}"/>
                </a:ext>
              </a:extLst>
            </p:cNvPr>
            <p:cNvSpPr/>
            <p:nvPr/>
          </p:nvSpPr>
          <p:spPr>
            <a:xfrm flipV="1">
              <a:off x="7087040" y="2057977"/>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19" name="Graphic 18">
              <a:extLst>
                <a:ext uri="{FF2B5EF4-FFF2-40B4-BE49-F238E27FC236}">
                  <a16:creationId xmlns="" xmlns:a16="http://schemas.microsoft.com/office/drawing/2014/main" id="{71BD0536-CD41-4C03-91B6-D87F0DF671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2217198"/>
              <a:ext cx="281112" cy="281112"/>
            </a:xfrm>
            <a:prstGeom prst="rect">
              <a:avLst/>
            </a:prstGeom>
          </p:spPr>
        </p:pic>
      </p:grpSp>
      <p:grpSp>
        <p:nvGrpSpPr>
          <p:cNvPr id="22" name="Group 21">
            <a:extLst>
              <a:ext uri="{FF2B5EF4-FFF2-40B4-BE49-F238E27FC236}">
                <a16:creationId xmlns="" xmlns:a16="http://schemas.microsoft.com/office/drawing/2014/main" id="{F7BD4124-8E0F-402D-94CD-ADFE242E2307}"/>
              </a:ext>
            </a:extLst>
          </p:cNvPr>
          <p:cNvGrpSpPr/>
          <p:nvPr/>
        </p:nvGrpSpPr>
        <p:grpSpPr>
          <a:xfrm>
            <a:off x="7087040" y="2911269"/>
            <a:ext cx="634560" cy="599554"/>
            <a:chOff x="7087040" y="2911269"/>
            <a:chExt cx="634560" cy="599554"/>
          </a:xfrm>
        </p:grpSpPr>
        <p:sp>
          <p:nvSpPr>
            <p:cNvPr id="12" name="Oval 20">
              <a:extLst>
                <a:ext uri="{FF2B5EF4-FFF2-40B4-BE49-F238E27FC236}">
                  <a16:creationId xmlns="" xmlns:a16="http://schemas.microsoft.com/office/drawing/2014/main" id="{AC7DBD34-4FD3-4596-A25F-A41C8C4D80CE}"/>
                </a:ext>
              </a:extLst>
            </p:cNvPr>
            <p:cNvSpPr/>
            <p:nvPr/>
          </p:nvSpPr>
          <p:spPr>
            <a:xfrm flipV="1">
              <a:off x="7087040" y="2911269"/>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21" name="Graphic 20">
              <a:extLst>
                <a:ext uri="{FF2B5EF4-FFF2-40B4-BE49-F238E27FC236}">
                  <a16:creationId xmlns="" xmlns:a16="http://schemas.microsoft.com/office/drawing/2014/main" id="{B5F0A8BD-1F5D-43AB-9CD1-F467D5D546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3070490"/>
              <a:ext cx="281112" cy="281112"/>
            </a:xfrm>
            <a:prstGeom prst="rect">
              <a:avLst/>
            </a:prstGeom>
          </p:spPr>
        </p:pic>
      </p:grpSp>
      <p:grpSp>
        <p:nvGrpSpPr>
          <p:cNvPr id="24" name="Group 23">
            <a:extLst>
              <a:ext uri="{FF2B5EF4-FFF2-40B4-BE49-F238E27FC236}">
                <a16:creationId xmlns="" xmlns:a16="http://schemas.microsoft.com/office/drawing/2014/main" id="{5A39C268-5000-4A77-9344-0D889A1D0D8B}"/>
              </a:ext>
            </a:extLst>
          </p:cNvPr>
          <p:cNvGrpSpPr/>
          <p:nvPr/>
        </p:nvGrpSpPr>
        <p:grpSpPr>
          <a:xfrm>
            <a:off x="7087040" y="3764561"/>
            <a:ext cx="634560" cy="599554"/>
            <a:chOff x="7087040" y="3764561"/>
            <a:chExt cx="634560" cy="599554"/>
          </a:xfrm>
        </p:grpSpPr>
        <p:sp>
          <p:nvSpPr>
            <p:cNvPr id="13" name="Oval 20">
              <a:extLst>
                <a:ext uri="{FF2B5EF4-FFF2-40B4-BE49-F238E27FC236}">
                  <a16:creationId xmlns="" xmlns:a16="http://schemas.microsoft.com/office/drawing/2014/main" id="{EE712418-DA7D-438C-84EC-B0FF7C3D7892}"/>
                </a:ext>
              </a:extLst>
            </p:cNvPr>
            <p:cNvSpPr/>
            <p:nvPr/>
          </p:nvSpPr>
          <p:spPr>
            <a:xfrm flipV="1">
              <a:off x="7087040" y="3764561"/>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dirty="0"/>
            </a:p>
          </p:txBody>
        </p:sp>
        <p:pic>
          <p:nvPicPr>
            <p:cNvPr id="23" name="Graphic 22">
              <a:extLst>
                <a:ext uri="{FF2B5EF4-FFF2-40B4-BE49-F238E27FC236}">
                  <a16:creationId xmlns="" xmlns:a16="http://schemas.microsoft.com/office/drawing/2014/main" id="{31305387-6005-438D-8996-42FA30D2463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3923782"/>
              <a:ext cx="281112" cy="281112"/>
            </a:xfrm>
            <a:prstGeom prst="rect">
              <a:avLst/>
            </a:prstGeom>
          </p:spPr>
        </p:pic>
      </p:grpSp>
      <p:grpSp>
        <p:nvGrpSpPr>
          <p:cNvPr id="26" name="Group 25">
            <a:extLst>
              <a:ext uri="{FF2B5EF4-FFF2-40B4-BE49-F238E27FC236}">
                <a16:creationId xmlns="" xmlns:a16="http://schemas.microsoft.com/office/drawing/2014/main" id="{B6AF32A2-EC31-424E-84DE-230C3D24CDCC}"/>
              </a:ext>
            </a:extLst>
          </p:cNvPr>
          <p:cNvGrpSpPr/>
          <p:nvPr/>
        </p:nvGrpSpPr>
        <p:grpSpPr>
          <a:xfrm>
            <a:off x="7087040" y="4617853"/>
            <a:ext cx="634560" cy="599554"/>
            <a:chOff x="7087040" y="4617853"/>
            <a:chExt cx="634560" cy="599554"/>
          </a:xfrm>
        </p:grpSpPr>
        <p:sp>
          <p:nvSpPr>
            <p:cNvPr id="14" name="Oval 20">
              <a:extLst>
                <a:ext uri="{FF2B5EF4-FFF2-40B4-BE49-F238E27FC236}">
                  <a16:creationId xmlns="" xmlns:a16="http://schemas.microsoft.com/office/drawing/2014/main" id="{5C03F25C-44C3-4EC0-A598-67BC9C811A3E}"/>
                </a:ext>
              </a:extLst>
            </p:cNvPr>
            <p:cNvSpPr/>
            <p:nvPr/>
          </p:nvSpPr>
          <p:spPr>
            <a:xfrm flipV="1">
              <a:off x="7087040" y="4617853"/>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dirty="0"/>
            </a:p>
          </p:txBody>
        </p:sp>
        <p:pic>
          <p:nvPicPr>
            <p:cNvPr id="25" name="Graphic 24">
              <a:extLst>
                <a:ext uri="{FF2B5EF4-FFF2-40B4-BE49-F238E27FC236}">
                  <a16:creationId xmlns="" xmlns:a16="http://schemas.microsoft.com/office/drawing/2014/main" id="{33F298C3-51DB-4725-B6C8-DBF28CA16A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4777074"/>
              <a:ext cx="281112" cy="281112"/>
            </a:xfrm>
            <a:prstGeom prst="rect">
              <a:avLst/>
            </a:prstGeom>
          </p:spPr>
        </p:pic>
      </p:grpSp>
      <p:grpSp>
        <p:nvGrpSpPr>
          <p:cNvPr id="28" name="Group 27">
            <a:extLst>
              <a:ext uri="{FF2B5EF4-FFF2-40B4-BE49-F238E27FC236}">
                <a16:creationId xmlns="" xmlns:a16="http://schemas.microsoft.com/office/drawing/2014/main" id="{3AD1EDC7-8A3C-413D-B985-AF5CBEC78043}"/>
              </a:ext>
            </a:extLst>
          </p:cNvPr>
          <p:cNvGrpSpPr/>
          <p:nvPr/>
        </p:nvGrpSpPr>
        <p:grpSpPr>
          <a:xfrm>
            <a:off x="7087039" y="5597835"/>
            <a:ext cx="634560" cy="599554"/>
            <a:chOff x="7087040" y="5458135"/>
            <a:chExt cx="634560" cy="599554"/>
          </a:xfrm>
        </p:grpSpPr>
        <p:sp>
          <p:nvSpPr>
            <p:cNvPr id="15" name="Oval 20">
              <a:extLst>
                <a:ext uri="{FF2B5EF4-FFF2-40B4-BE49-F238E27FC236}">
                  <a16:creationId xmlns="" xmlns:a16="http://schemas.microsoft.com/office/drawing/2014/main" id="{F1AD22C6-F76F-4F23-80FD-3213F9CDE314}"/>
                </a:ext>
              </a:extLst>
            </p:cNvPr>
            <p:cNvSpPr/>
            <p:nvPr/>
          </p:nvSpPr>
          <p:spPr>
            <a:xfrm flipV="1">
              <a:off x="7087040" y="5458135"/>
              <a:ext cx="634560" cy="59955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00"/>
            </a:p>
          </p:txBody>
        </p:sp>
        <p:pic>
          <p:nvPicPr>
            <p:cNvPr id="27" name="Graphic 26">
              <a:extLst>
                <a:ext uri="{FF2B5EF4-FFF2-40B4-BE49-F238E27FC236}">
                  <a16:creationId xmlns="" xmlns:a16="http://schemas.microsoft.com/office/drawing/2014/main" id="{B9BCE2F9-9EFB-4FEC-9F9E-11560A7D351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263764" y="5617356"/>
              <a:ext cx="281112" cy="281112"/>
            </a:xfrm>
            <a:prstGeom prst="rect">
              <a:avLst/>
            </a:prstGeom>
          </p:spPr>
        </p:pic>
      </p:grpSp>
    </p:spTree>
    <p:extLst>
      <p:ext uri="{BB962C8B-B14F-4D97-AF65-F5344CB8AC3E}">
        <p14:creationId xmlns:p14="http://schemas.microsoft.com/office/powerpoint/2010/main" val="1620344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23F437C-F432-4159-AD71-1CB2A943F2E3}"/>
              </a:ext>
            </a:extLst>
          </p:cNvPr>
          <p:cNvSpPr/>
          <p:nvPr/>
        </p:nvSpPr>
        <p:spPr>
          <a:xfrm>
            <a:off x="0" y="6531429"/>
            <a:ext cx="12192000" cy="326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 Placeholder 37">
            <a:extLst>
              <a:ext uri="{FF2B5EF4-FFF2-40B4-BE49-F238E27FC236}">
                <a16:creationId xmlns="" xmlns:a16="http://schemas.microsoft.com/office/drawing/2014/main" id="{AE39C9AB-4E22-406A-B6C9-E0A3C9191BA2}"/>
              </a:ext>
            </a:extLst>
          </p:cNvPr>
          <p:cNvSpPr>
            <a:spLocks noGrp="1"/>
          </p:cNvSpPr>
          <p:nvPr>
            <p:ph type="body" sz="quarter" idx="35"/>
          </p:nvPr>
        </p:nvSpPr>
        <p:spPr/>
        <p:txBody>
          <a:bodyPr/>
          <a:lstStyle/>
          <a:p>
            <a:r>
              <a:rPr lang="pt-PT" smtClean="0"/>
              <a:t>01</a:t>
            </a:r>
            <a:endParaRPr lang="pt-PT" dirty="0"/>
          </a:p>
        </p:txBody>
      </p:sp>
      <p:sp>
        <p:nvSpPr>
          <p:cNvPr id="39" name="Text Placeholder 38">
            <a:extLst>
              <a:ext uri="{FF2B5EF4-FFF2-40B4-BE49-F238E27FC236}">
                <a16:creationId xmlns="" xmlns:a16="http://schemas.microsoft.com/office/drawing/2014/main" id="{2A4B2EDC-B00E-4436-BE6F-90768B24432B}"/>
              </a:ext>
            </a:extLst>
          </p:cNvPr>
          <p:cNvSpPr>
            <a:spLocks noGrp="1"/>
          </p:cNvSpPr>
          <p:nvPr>
            <p:ph type="body" sz="quarter" idx="36"/>
          </p:nvPr>
        </p:nvSpPr>
        <p:spPr/>
        <p:txBody>
          <a:bodyPr/>
          <a:lstStyle/>
          <a:p>
            <a:r>
              <a:rPr lang="pt-PT" smtClean="0"/>
              <a:t>02</a:t>
            </a:r>
            <a:endParaRPr lang="pt-PT" dirty="0"/>
          </a:p>
        </p:txBody>
      </p:sp>
      <p:sp>
        <p:nvSpPr>
          <p:cNvPr id="31" name="Title 30">
            <a:extLst>
              <a:ext uri="{FF2B5EF4-FFF2-40B4-BE49-F238E27FC236}">
                <a16:creationId xmlns="" xmlns:a16="http://schemas.microsoft.com/office/drawing/2014/main" id="{E5B481ED-527F-41B3-8825-E425AE3D427A}"/>
              </a:ext>
            </a:extLst>
          </p:cNvPr>
          <p:cNvSpPr>
            <a:spLocks noGrp="1"/>
          </p:cNvSpPr>
          <p:nvPr>
            <p:ph type="title"/>
          </p:nvPr>
        </p:nvSpPr>
        <p:spPr/>
        <p:txBody>
          <a:bodyPr/>
          <a:lstStyle/>
          <a:p>
            <a:pPr algn="ctr"/>
            <a:r>
              <a:rPr lang="en-US" dirty="0"/>
              <a:t>Challenges Faced</a:t>
            </a:r>
            <a:endParaRPr lang="pt-PT" dirty="0"/>
          </a:p>
        </p:txBody>
      </p:sp>
      <p:sp>
        <p:nvSpPr>
          <p:cNvPr id="32" name="Text Placeholder 31">
            <a:extLst>
              <a:ext uri="{FF2B5EF4-FFF2-40B4-BE49-F238E27FC236}">
                <a16:creationId xmlns="" xmlns:a16="http://schemas.microsoft.com/office/drawing/2014/main" id="{9E6C3BF7-14BF-453F-826B-7287C752C9BF}"/>
              </a:ext>
            </a:extLst>
          </p:cNvPr>
          <p:cNvSpPr>
            <a:spLocks noGrp="1"/>
          </p:cNvSpPr>
          <p:nvPr>
            <p:ph type="body" sz="quarter" idx="13"/>
          </p:nvPr>
        </p:nvSpPr>
        <p:spPr>
          <a:xfrm>
            <a:off x="6917889" y="941042"/>
            <a:ext cx="4866123" cy="412363"/>
          </a:xfrm>
        </p:spPr>
        <p:txBody>
          <a:bodyPr/>
          <a:lstStyle/>
          <a:p>
            <a:pPr marL="0" indent="0">
              <a:buNone/>
            </a:pPr>
            <a:r>
              <a:rPr lang="en-US" b="1" dirty="0"/>
              <a:t>Extracting data from the </a:t>
            </a:r>
            <a:r>
              <a:rPr lang="en-US" b="1" dirty="0" err="1"/>
              <a:t>ppts</a:t>
            </a:r>
            <a:endParaRPr lang="pt-PT" b="1" dirty="0"/>
          </a:p>
        </p:txBody>
      </p:sp>
      <p:sp>
        <p:nvSpPr>
          <p:cNvPr id="33" name="Text Placeholder 32">
            <a:extLst>
              <a:ext uri="{FF2B5EF4-FFF2-40B4-BE49-F238E27FC236}">
                <a16:creationId xmlns="" xmlns:a16="http://schemas.microsoft.com/office/drawing/2014/main" id="{36040C9E-9806-4074-8604-57E3BC808E2E}"/>
              </a:ext>
            </a:extLst>
          </p:cNvPr>
          <p:cNvSpPr>
            <a:spLocks noGrp="1"/>
          </p:cNvSpPr>
          <p:nvPr>
            <p:ph type="body" sz="quarter" idx="32"/>
          </p:nvPr>
        </p:nvSpPr>
        <p:spPr>
          <a:xfrm>
            <a:off x="6917889" y="1490442"/>
            <a:ext cx="4866123" cy="996793"/>
          </a:xfrm>
        </p:spPr>
        <p:txBody>
          <a:bodyPr/>
          <a:lstStyle/>
          <a:p>
            <a:r>
              <a:rPr lang="en-US" dirty="0"/>
              <a:t>Resolved this problem by writing and executing a bash script from python environment itself to convert the </a:t>
            </a:r>
            <a:r>
              <a:rPr lang="en-US" dirty="0" err="1"/>
              <a:t>ppts</a:t>
            </a:r>
            <a:r>
              <a:rPr lang="en-US" dirty="0"/>
              <a:t> to </a:t>
            </a:r>
            <a:r>
              <a:rPr lang="en-US" dirty="0" err="1"/>
              <a:t>pptx</a:t>
            </a:r>
            <a:r>
              <a:rPr lang="en-US" dirty="0"/>
              <a:t> and extract </a:t>
            </a:r>
            <a:r>
              <a:rPr lang="en-US" dirty="0" err="1"/>
              <a:t>xmls</a:t>
            </a:r>
            <a:r>
              <a:rPr lang="en-US" dirty="0"/>
              <a:t> from </a:t>
            </a:r>
            <a:r>
              <a:rPr lang="en-US" dirty="0" err="1"/>
              <a:t>pptx</a:t>
            </a:r>
            <a:r>
              <a:rPr lang="en-US" dirty="0"/>
              <a:t> and extract text from the xml.</a:t>
            </a:r>
            <a:endParaRPr lang="pt-PT" dirty="0"/>
          </a:p>
          <a:p>
            <a:endParaRPr lang="pt-PT" dirty="0"/>
          </a:p>
        </p:txBody>
      </p:sp>
      <p:sp>
        <p:nvSpPr>
          <p:cNvPr id="34" name="Text Placeholder 33">
            <a:extLst>
              <a:ext uri="{FF2B5EF4-FFF2-40B4-BE49-F238E27FC236}">
                <a16:creationId xmlns="" xmlns:a16="http://schemas.microsoft.com/office/drawing/2014/main" id="{4EAFB77E-6AC0-40EA-B7B1-41B3C03D52AC}"/>
              </a:ext>
            </a:extLst>
          </p:cNvPr>
          <p:cNvSpPr>
            <a:spLocks noGrp="1"/>
          </p:cNvSpPr>
          <p:nvPr>
            <p:ph type="body" sz="quarter" idx="39"/>
          </p:nvPr>
        </p:nvSpPr>
        <p:spPr>
          <a:xfrm>
            <a:off x="6917889" y="2729270"/>
            <a:ext cx="4866123" cy="412363"/>
          </a:xfrm>
        </p:spPr>
        <p:txBody>
          <a:bodyPr/>
          <a:lstStyle/>
          <a:p>
            <a:pPr marL="0" indent="0">
              <a:buNone/>
            </a:pPr>
            <a:r>
              <a:rPr lang="en-US" b="1" dirty="0"/>
              <a:t>Coming to realization it’s a Hand to Hand combat problem NOT nuclear war</a:t>
            </a:r>
            <a:endParaRPr lang="pt-PT" b="1" dirty="0"/>
          </a:p>
        </p:txBody>
      </p:sp>
      <p:sp>
        <p:nvSpPr>
          <p:cNvPr id="35" name="Text Placeholder 34">
            <a:extLst>
              <a:ext uri="{FF2B5EF4-FFF2-40B4-BE49-F238E27FC236}">
                <a16:creationId xmlns="" xmlns:a16="http://schemas.microsoft.com/office/drawing/2014/main" id="{D7218539-4229-4A46-82EB-7CB11C69DC73}"/>
              </a:ext>
            </a:extLst>
          </p:cNvPr>
          <p:cNvSpPr>
            <a:spLocks noGrp="1"/>
          </p:cNvSpPr>
          <p:nvPr>
            <p:ph type="body" sz="quarter" idx="40"/>
          </p:nvPr>
        </p:nvSpPr>
        <p:spPr>
          <a:xfrm>
            <a:off x="6917889" y="3341341"/>
            <a:ext cx="4866123" cy="996793"/>
          </a:xfrm>
        </p:spPr>
        <p:txBody>
          <a:bodyPr/>
          <a:lstStyle/>
          <a:p>
            <a:r>
              <a:rPr lang="en-US" dirty="0"/>
              <a:t>Okay, when someone hears about the data science </a:t>
            </a:r>
            <a:r>
              <a:rPr lang="en-US" dirty="0" smtClean="0"/>
              <a:t>competition, the </a:t>
            </a:r>
            <a:r>
              <a:rPr lang="en-US" dirty="0"/>
              <a:t>first thing comes to mind is the nuclear weapons, ensemble methods, boosting </a:t>
            </a:r>
            <a:r>
              <a:rPr lang="en-US" dirty="0" smtClean="0"/>
              <a:t>, </a:t>
            </a:r>
            <a:r>
              <a:rPr lang="en-US" dirty="0" err="1" smtClean="0"/>
              <a:t>xgboost</a:t>
            </a:r>
            <a:r>
              <a:rPr lang="en-US" dirty="0" smtClean="0"/>
              <a:t> </a:t>
            </a:r>
            <a:r>
              <a:rPr lang="en-US" dirty="0"/>
              <a:t>etc. As it was a unsupervised learning problem with unlabeled data so all nuclear weapons goes out of the picture at the very first moment. Then for this project it was difficult to accept that parts of speech tagging, chinking and chunking, matching similarity with words with word2vec won’t be of much use. But I learnt my lessons quickly and focused on cosine similarity and other extracted features to give most accurate recommendation results.</a:t>
            </a:r>
            <a:endParaRPr lang="pt-PT" dirty="0"/>
          </a:p>
        </p:txBody>
      </p:sp>
      <p:sp>
        <p:nvSpPr>
          <p:cNvPr id="21" name="Retângulo 43">
            <a:extLst>
              <a:ext uri="{FF2B5EF4-FFF2-40B4-BE49-F238E27FC236}">
                <a16:creationId xmlns="" xmlns:a16="http://schemas.microsoft.com/office/drawing/2014/main" id="{1D8678BF-980D-487C-B597-F2C118B1EA2D}"/>
              </a:ext>
            </a:extLst>
          </p:cNvPr>
          <p:cNvSpPr/>
          <p:nvPr/>
        </p:nvSpPr>
        <p:spPr>
          <a:xfrm>
            <a:off x="3401742" y="6521367"/>
            <a:ext cx="2223686" cy="215444"/>
          </a:xfrm>
          <a:prstGeom prst="rect">
            <a:avLst/>
          </a:prstGeom>
        </p:spPr>
        <p:txBody>
          <a:bodyPr wrap="none">
            <a:spAutoFit/>
          </a:bodyPr>
          <a:lstStyle/>
          <a:p>
            <a:pPr algn="l"/>
            <a:r>
              <a:rPr lang="en-US" sz="800" dirty="0">
                <a:solidFill>
                  <a:prstClr val="black">
                    <a:lumMod val="50000"/>
                    <a:lumOff val="50000"/>
                  </a:prstClr>
                </a:solidFill>
                <a:cs typeface="Arial" panose="020B0604020202020204" pitchFamily="34" charset="0"/>
              </a:rPr>
              <a:t>© 2017 Capgemini. All rights reserved.</a:t>
            </a:r>
          </a:p>
        </p:txBody>
      </p:sp>
      <p:sp>
        <p:nvSpPr>
          <p:cNvPr id="22" name="Retângulo 43">
            <a:extLst>
              <a:ext uri="{FF2B5EF4-FFF2-40B4-BE49-F238E27FC236}">
                <a16:creationId xmlns="" xmlns:a16="http://schemas.microsoft.com/office/drawing/2014/main" id="{4DFCE54E-ED0A-48E4-8AF9-6E506E7F6F6F}"/>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11</a:t>
            </a:fld>
            <a:endParaRPr lang="en-US" sz="800" dirty="0">
              <a:solidFill>
                <a:prstClr val="black">
                  <a:lumMod val="50000"/>
                  <a:lumOff val="50000"/>
                </a:prstClr>
              </a:solidFill>
              <a:cs typeface="Arial" panose="020B0604020202020204" pitchFamily="34" charset="0"/>
            </a:endParaRPr>
          </a:p>
        </p:txBody>
      </p:sp>
      <p:cxnSp>
        <p:nvCxnSpPr>
          <p:cNvPr id="24" name="Conector reto 49">
            <a:extLst>
              <a:ext uri="{FF2B5EF4-FFF2-40B4-BE49-F238E27FC236}">
                <a16:creationId xmlns="" xmlns:a16="http://schemas.microsoft.com/office/drawing/2014/main" id="{0241615C-A133-47A7-84DF-2566BE3BE891}"/>
              </a:ext>
            </a:extLst>
          </p:cNvPr>
          <p:cNvCxnSpPr>
            <a:cxnSpLocks/>
          </p:cNvCxnSpPr>
          <p:nvPr/>
        </p:nvCxnSpPr>
        <p:spPr>
          <a:xfrm flipV="1">
            <a:off x="3355062" y="6551301"/>
            <a:ext cx="0" cy="155576"/>
          </a:xfrm>
          <a:prstGeom prst="line">
            <a:avLst/>
          </a:prstGeom>
          <a:solidFill>
            <a:schemeClr val="tx1"/>
          </a:solidFill>
          <a:ln w="12700" cap="rnd">
            <a:solidFill>
              <a:srgbClr val="0070AD"/>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21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0155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 xmlns:a16="http://schemas.microsoft.com/office/drawing/2014/main" id="{BBC6B32C-D462-4034-BF1F-AAA2222C8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130" y="1059845"/>
            <a:ext cx="2413001" cy="2413001"/>
          </a:xfrm>
          <a:custGeom>
            <a:avLst/>
            <a:gdLst>
              <a:gd name="connsiteX0" fmla="*/ 1276942 w 2553883"/>
              <a:gd name="connsiteY0" fmla="*/ 19 h 2413001"/>
              <a:gd name="connsiteX1" fmla="*/ 2553883 w 2553883"/>
              <a:gd name="connsiteY1" fmla="*/ 1205516 h 2413001"/>
              <a:gd name="connsiteX2" fmla="*/ 1276942 w 2553883"/>
              <a:gd name="connsiteY2" fmla="*/ 2411013 h 2413001"/>
              <a:gd name="connsiteX3" fmla="*/ 0 w 2553883"/>
              <a:gd name="connsiteY3" fmla="*/ 1205516 h 2413001"/>
              <a:gd name="connsiteX4" fmla="*/ 1276942 w 2553883"/>
              <a:gd name="connsiteY4" fmla="*/ 19 h 241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3883" h="2413001">
                <a:moveTo>
                  <a:pt x="1276942" y="19"/>
                </a:moveTo>
                <a:cubicBezTo>
                  <a:pt x="2033557" y="-3651"/>
                  <a:pt x="2553883" y="539738"/>
                  <a:pt x="2553883" y="1205516"/>
                </a:cubicBezTo>
                <a:cubicBezTo>
                  <a:pt x="2553883" y="1871294"/>
                  <a:pt x="1824372" y="2366976"/>
                  <a:pt x="1276942" y="2411013"/>
                </a:cubicBezTo>
                <a:cubicBezTo>
                  <a:pt x="512989" y="2451381"/>
                  <a:pt x="0" y="1871294"/>
                  <a:pt x="0" y="1205516"/>
                </a:cubicBezTo>
                <a:cubicBezTo>
                  <a:pt x="0" y="539738"/>
                  <a:pt x="597394" y="14699"/>
                  <a:pt x="1276942" y="19"/>
                </a:cubicBezTo>
                <a:close/>
              </a:path>
            </a:pathLst>
          </a:custGeom>
        </p:spPr>
      </p:pic>
      <p:sp>
        <p:nvSpPr>
          <p:cNvPr id="17" name="Rectangle 16">
            <a:extLst>
              <a:ext uri="{FF2B5EF4-FFF2-40B4-BE49-F238E27FC236}">
                <a16:creationId xmlns="" xmlns:a16="http://schemas.microsoft.com/office/drawing/2014/main" id="{44E47C45-247A-4963-AB1A-CF4EE831D1D4}"/>
              </a:ext>
            </a:extLst>
          </p:cNvPr>
          <p:cNvSpPr/>
          <p:nvPr/>
        </p:nvSpPr>
        <p:spPr>
          <a:xfrm>
            <a:off x="5882645" y="820360"/>
            <a:ext cx="6116638" cy="5304972"/>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ext Placeholder 1">
            <a:extLst>
              <a:ext uri="{FF2B5EF4-FFF2-40B4-BE49-F238E27FC236}">
                <a16:creationId xmlns="" xmlns:a16="http://schemas.microsoft.com/office/drawing/2014/main" id="{732A487F-70BF-4C3F-872A-7A1048A550CD}"/>
              </a:ext>
            </a:extLst>
          </p:cNvPr>
          <p:cNvSpPr>
            <a:spLocks noGrp="1"/>
          </p:cNvSpPr>
          <p:nvPr>
            <p:ph type="body" sz="quarter" idx="22"/>
          </p:nvPr>
        </p:nvSpPr>
        <p:spPr>
          <a:xfrm>
            <a:off x="6124893" y="1370345"/>
            <a:ext cx="5659120" cy="4684811"/>
          </a:xfrm>
        </p:spPr>
        <p:txBody>
          <a:bodyPr/>
          <a:lstStyle/>
          <a:p>
            <a:pPr lvl="0"/>
            <a:r>
              <a:rPr lang="en-US" dirty="0" smtClean="0"/>
              <a:t> Machine </a:t>
            </a:r>
            <a:r>
              <a:rPr lang="en-US" dirty="0"/>
              <a:t>Learning </a:t>
            </a:r>
            <a:r>
              <a:rPr lang="en-US" dirty="0" err="1"/>
              <a:t>Models,Statistics</a:t>
            </a:r>
            <a:r>
              <a:rPr lang="en-US" dirty="0"/>
              <a:t> Data Cleaning, Data Exploration through python (</a:t>
            </a:r>
            <a:r>
              <a:rPr lang="en-US" dirty="0" err="1"/>
              <a:t>numpy</a:t>
            </a:r>
            <a:r>
              <a:rPr lang="en-US" dirty="0"/>
              <a:t> , pandas, </a:t>
            </a:r>
            <a:r>
              <a:rPr lang="en-US" dirty="0" err="1"/>
              <a:t>matplotlib</a:t>
            </a:r>
            <a:r>
              <a:rPr lang="en-US" dirty="0"/>
              <a:t> , </a:t>
            </a:r>
            <a:r>
              <a:rPr lang="en-US" dirty="0" err="1"/>
              <a:t>scikit</a:t>
            </a:r>
            <a:r>
              <a:rPr lang="en-US" dirty="0"/>
              <a:t>-learn </a:t>
            </a:r>
            <a:r>
              <a:rPr lang="en-US" dirty="0" err="1"/>
              <a:t>etc</a:t>
            </a:r>
            <a:r>
              <a:rPr lang="en-US" dirty="0"/>
              <a:t>) (more proficient with python) and R.</a:t>
            </a:r>
          </a:p>
          <a:p>
            <a:pPr lvl="0"/>
            <a:r>
              <a:rPr lang="en-US" dirty="0" smtClean="0"/>
              <a:t> </a:t>
            </a:r>
            <a:r>
              <a:rPr lang="en-US" dirty="0"/>
              <a:t>Natural Language Processing in python.</a:t>
            </a:r>
          </a:p>
          <a:p>
            <a:pPr lvl="0"/>
            <a:r>
              <a:rPr lang="en-US" dirty="0" smtClean="0"/>
              <a:t> Data </a:t>
            </a:r>
            <a:r>
              <a:rPr lang="en-US" dirty="0"/>
              <a:t>Visualization skills through Tableau, Power BI, Python (</a:t>
            </a:r>
            <a:r>
              <a:rPr lang="en-US" dirty="0" err="1"/>
              <a:t>matplotlib</a:t>
            </a:r>
            <a:r>
              <a:rPr lang="en-US" dirty="0"/>
              <a:t> ,</a:t>
            </a:r>
            <a:r>
              <a:rPr lang="en-US" dirty="0" err="1"/>
              <a:t>seaborn</a:t>
            </a:r>
            <a:r>
              <a:rPr lang="en-US" dirty="0"/>
              <a:t> ,</a:t>
            </a:r>
            <a:r>
              <a:rPr lang="en-US" dirty="0" err="1"/>
              <a:t>plotly</a:t>
            </a:r>
            <a:r>
              <a:rPr lang="en-US" dirty="0"/>
              <a:t>) and R(</a:t>
            </a:r>
            <a:r>
              <a:rPr lang="en-US" dirty="0" err="1"/>
              <a:t>ggplot</a:t>
            </a:r>
            <a:r>
              <a:rPr lang="en-US" dirty="0"/>
              <a:t>).</a:t>
            </a:r>
          </a:p>
          <a:p>
            <a:pPr lvl="0"/>
            <a:r>
              <a:rPr lang="en-US" dirty="0" smtClean="0"/>
              <a:t> </a:t>
            </a:r>
            <a:r>
              <a:rPr lang="en-US" dirty="0"/>
              <a:t>Predictive Analysis, Churn Prediction, Recommender System.</a:t>
            </a:r>
          </a:p>
          <a:p>
            <a:pPr lvl="0"/>
            <a:r>
              <a:rPr lang="en-US" dirty="0" smtClean="0"/>
              <a:t> </a:t>
            </a:r>
            <a:r>
              <a:rPr lang="en-US" dirty="0"/>
              <a:t>Spark, Hadoop, Scala, Hive, </a:t>
            </a:r>
            <a:r>
              <a:rPr lang="en-US" dirty="0" err="1"/>
              <a:t>Sqoop</a:t>
            </a:r>
            <a:r>
              <a:rPr lang="en-US" dirty="0" smtClean="0"/>
              <a:t>.</a:t>
            </a:r>
          </a:p>
          <a:p>
            <a:pPr lvl="0"/>
            <a:r>
              <a:rPr lang="en-US" dirty="0" smtClean="0"/>
              <a:t> Oracle 11g, </a:t>
            </a:r>
            <a:r>
              <a:rPr lang="en-US" dirty="0" err="1" smtClean="0"/>
              <a:t>Mysql</a:t>
            </a:r>
            <a:endParaRPr lang="en-US" dirty="0"/>
          </a:p>
          <a:p>
            <a:pPr lvl="0"/>
            <a:r>
              <a:rPr lang="en-US" dirty="0" smtClean="0"/>
              <a:t> </a:t>
            </a:r>
            <a:r>
              <a:rPr lang="en-US" dirty="0"/>
              <a:t>Bash Scripting</a:t>
            </a:r>
          </a:p>
          <a:p>
            <a:pPr lvl="0"/>
            <a:r>
              <a:rPr lang="en-US" dirty="0" smtClean="0"/>
              <a:t> </a:t>
            </a:r>
            <a:r>
              <a:rPr lang="en-US" dirty="0"/>
              <a:t>Working knowledge of Amazon Web </a:t>
            </a:r>
            <a:r>
              <a:rPr lang="en-US" dirty="0" smtClean="0"/>
              <a:t>Service</a:t>
            </a:r>
          </a:p>
          <a:p>
            <a:pPr lvl="0"/>
            <a:endParaRPr lang="en-US" dirty="0" smtClean="0"/>
          </a:p>
          <a:p>
            <a:pPr lvl="0"/>
            <a:r>
              <a:rPr lang="en-US" dirty="0" smtClean="0">
                <a:hlinkClick r:id="rId4"/>
              </a:rPr>
              <a:t>GitHub Project Link</a:t>
            </a:r>
            <a:endParaRPr lang="en-US" dirty="0"/>
          </a:p>
        </p:txBody>
      </p:sp>
      <p:sp>
        <p:nvSpPr>
          <p:cNvPr id="3" name="Text Placeholder 2">
            <a:extLst>
              <a:ext uri="{FF2B5EF4-FFF2-40B4-BE49-F238E27FC236}">
                <a16:creationId xmlns="" xmlns:a16="http://schemas.microsoft.com/office/drawing/2014/main" id="{8A0D0BDC-68B7-4DAF-8B12-C7072BD8FBFE}"/>
              </a:ext>
            </a:extLst>
          </p:cNvPr>
          <p:cNvSpPr>
            <a:spLocks noGrp="1"/>
          </p:cNvSpPr>
          <p:nvPr>
            <p:ph type="body" sz="quarter" idx="21"/>
          </p:nvPr>
        </p:nvSpPr>
        <p:spPr>
          <a:xfrm>
            <a:off x="6124893" y="853663"/>
            <a:ext cx="3017520" cy="412363"/>
          </a:xfrm>
        </p:spPr>
        <p:txBody>
          <a:bodyPr/>
          <a:lstStyle/>
          <a:p>
            <a:r>
              <a:rPr lang="en-US" dirty="0" smtClean="0"/>
              <a:t>Aspiring Data Scientist</a:t>
            </a:r>
            <a:endParaRPr lang="en-US" dirty="0"/>
          </a:p>
        </p:txBody>
      </p:sp>
      <p:sp>
        <p:nvSpPr>
          <p:cNvPr id="5" name="Text Placeholder 4">
            <a:extLst>
              <a:ext uri="{FF2B5EF4-FFF2-40B4-BE49-F238E27FC236}">
                <a16:creationId xmlns="" xmlns:a16="http://schemas.microsoft.com/office/drawing/2014/main" id="{6F67E5D1-CEDD-4B5D-9978-4EC72390AB43}"/>
              </a:ext>
            </a:extLst>
          </p:cNvPr>
          <p:cNvSpPr>
            <a:spLocks noGrp="1"/>
          </p:cNvSpPr>
          <p:nvPr>
            <p:ph type="body" sz="quarter" idx="14"/>
          </p:nvPr>
        </p:nvSpPr>
        <p:spPr>
          <a:xfrm>
            <a:off x="381001" y="4735382"/>
            <a:ext cx="3296647" cy="331986"/>
          </a:xfrm>
        </p:spPr>
        <p:txBody>
          <a:bodyPr/>
          <a:lstStyle/>
          <a:p>
            <a:r>
              <a:rPr lang="pt-PT" dirty="0" smtClean="0"/>
              <a:t>Contact : +91 8961497680</a:t>
            </a:r>
            <a:endParaRPr lang="en-US" dirty="0"/>
          </a:p>
        </p:txBody>
      </p:sp>
      <p:sp>
        <p:nvSpPr>
          <p:cNvPr id="6" name="Text Placeholder 5">
            <a:extLst>
              <a:ext uri="{FF2B5EF4-FFF2-40B4-BE49-F238E27FC236}">
                <a16:creationId xmlns="" xmlns:a16="http://schemas.microsoft.com/office/drawing/2014/main" id="{C598CC2F-DF08-4C21-B7C9-2FAB40AC70AA}"/>
              </a:ext>
            </a:extLst>
          </p:cNvPr>
          <p:cNvSpPr>
            <a:spLocks noGrp="1"/>
          </p:cNvSpPr>
          <p:nvPr>
            <p:ph type="body" sz="quarter" idx="13"/>
          </p:nvPr>
        </p:nvSpPr>
        <p:spPr>
          <a:xfrm>
            <a:off x="381001" y="3601839"/>
            <a:ext cx="3698776" cy="412363"/>
          </a:xfrm>
        </p:spPr>
        <p:txBody>
          <a:bodyPr/>
          <a:lstStyle/>
          <a:p>
            <a:r>
              <a:rPr lang="pt-PT" dirty="0" smtClean="0"/>
              <a:t>Arka Prava Bandyopadhyay</a:t>
            </a:r>
            <a:endParaRPr lang="en-US" dirty="0"/>
          </a:p>
        </p:txBody>
      </p:sp>
      <p:sp>
        <p:nvSpPr>
          <p:cNvPr id="7" name="Text Placeholder 6">
            <a:extLst>
              <a:ext uri="{FF2B5EF4-FFF2-40B4-BE49-F238E27FC236}">
                <a16:creationId xmlns="" xmlns:a16="http://schemas.microsoft.com/office/drawing/2014/main" id="{A58745B6-0461-400E-8120-25A651180B52}"/>
              </a:ext>
            </a:extLst>
          </p:cNvPr>
          <p:cNvSpPr>
            <a:spLocks noGrp="1"/>
          </p:cNvSpPr>
          <p:nvPr>
            <p:ph type="body" sz="quarter" idx="10"/>
          </p:nvPr>
        </p:nvSpPr>
        <p:spPr>
          <a:xfrm>
            <a:off x="381001" y="4029586"/>
            <a:ext cx="3705224" cy="894840"/>
          </a:xfrm>
        </p:spPr>
        <p:txBody>
          <a:bodyPr/>
          <a:lstStyle/>
          <a:p>
            <a:r>
              <a:rPr lang="en-US" dirty="0" smtClean="0"/>
              <a:t>Senior Software Engineer</a:t>
            </a:r>
          </a:p>
          <a:p>
            <a:r>
              <a:rPr lang="pt-PT" dirty="0" smtClean="0"/>
              <a:t>Bangaluru, PSN</a:t>
            </a:r>
            <a:endParaRPr lang="en-US" dirty="0" smtClean="0"/>
          </a:p>
          <a:p>
            <a:endParaRPr lang="en-US" dirty="0"/>
          </a:p>
        </p:txBody>
      </p:sp>
      <p:sp>
        <p:nvSpPr>
          <p:cNvPr id="18" name="Retângulo 43">
            <a:extLst>
              <a:ext uri="{FF2B5EF4-FFF2-40B4-BE49-F238E27FC236}">
                <a16:creationId xmlns="" xmlns:a16="http://schemas.microsoft.com/office/drawing/2014/main" id="{4F766AB5-B3D1-4D47-9F5C-83A57A285DDF}"/>
              </a:ext>
            </a:extLst>
          </p:cNvPr>
          <p:cNvSpPr/>
          <p:nvPr/>
        </p:nvSpPr>
        <p:spPr>
          <a:xfrm>
            <a:off x="3401742" y="6521367"/>
            <a:ext cx="2223686" cy="215444"/>
          </a:xfrm>
          <a:prstGeom prst="rect">
            <a:avLst/>
          </a:prstGeom>
        </p:spPr>
        <p:txBody>
          <a:bodyPr wrap="none">
            <a:spAutoFit/>
          </a:bodyPr>
          <a:lstStyle/>
          <a:p>
            <a:pPr algn="l"/>
            <a:r>
              <a:rPr lang="en-US" sz="800" dirty="0">
                <a:solidFill>
                  <a:schemeClr val="bg1"/>
                </a:solidFill>
                <a:cs typeface="Arial" panose="020B0604020202020204" pitchFamily="34" charset="0"/>
              </a:rPr>
              <a:t>© 2017 Capgemini. All rights reserved.</a:t>
            </a:r>
          </a:p>
        </p:txBody>
      </p:sp>
      <p:sp>
        <p:nvSpPr>
          <p:cNvPr id="19" name="Retângulo 43">
            <a:extLst>
              <a:ext uri="{FF2B5EF4-FFF2-40B4-BE49-F238E27FC236}">
                <a16:creationId xmlns="" xmlns:a16="http://schemas.microsoft.com/office/drawing/2014/main" id="{C3490FB7-C477-4612-815E-D7F55E2FBDE9}"/>
              </a:ext>
            </a:extLst>
          </p:cNvPr>
          <p:cNvSpPr/>
          <p:nvPr/>
        </p:nvSpPr>
        <p:spPr>
          <a:xfrm>
            <a:off x="11756908" y="6521367"/>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2</a:t>
            </a:fld>
            <a:endParaRPr lang="en-US" sz="800" dirty="0">
              <a:solidFill>
                <a:prstClr val="black">
                  <a:lumMod val="50000"/>
                  <a:lumOff val="50000"/>
                </a:prstClr>
              </a:solidFill>
              <a:cs typeface="Arial" panose="020B0604020202020204" pitchFamily="34" charset="0"/>
            </a:endParaRPr>
          </a:p>
        </p:txBody>
      </p:sp>
      <p:sp>
        <p:nvSpPr>
          <p:cNvPr id="20" name="Rectangle 27">
            <a:hlinkClick r:id="rId5"/>
            <a:extLst>
              <a:ext uri="{FF2B5EF4-FFF2-40B4-BE49-F238E27FC236}">
                <a16:creationId xmlns="" xmlns:a16="http://schemas.microsoft.com/office/drawing/2014/main" id="{B3A3EC10-9AA4-4C6D-87E8-5EA436F9988F}"/>
              </a:ext>
            </a:extLst>
          </p:cNvPr>
          <p:cNvSpPr/>
          <p:nvPr/>
        </p:nvSpPr>
        <p:spPr>
          <a:xfrm>
            <a:off x="247639" y="6510980"/>
            <a:ext cx="3042492" cy="196977"/>
          </a:xfrm>
          <a:prstGeom prst="rect">
            <a:avLst/>
          </a:prstGeom>
        </p:spPr>
        <p:txBody>
          <a:bodyPr wrap="square">
            <a:spAutoFit/>
          </a:bodyPr>
          <a:lstStyle/>
          <a:p>
            <a:pPr lvl="0" algn="l" defTabSz="914400">
              <a:lnSpc>
                <a:spcPct val="85000"/>
              </a:lnSpc>
              <a:defRPr/>
            </a:pPr>
            <a:r>
              <a:rPr lang="en-US" sz="800" kern="0" dirty="0">
                <a:solidFill>
                  <a:srgbClr val="95E616"/>
                </a:solidFill>
                <a:latin typeface="+mj-lt"/>
                <a:cs typeface="Arial" panose="020B0604020202020204" pitchFamily="34" charset="0"/>
              </a:rPr>
              <a:t>www.referencia.com</a:t>
            </a:r>
          </a:p>
        </p:txBody>
      </p:sp>
      <p:cxnSp>
        <p:nvCxnSpPr>
          <p:cNvPr id="21" name="Conector reto 49">
            <a:extLst>
              <a:ext uri="{FF2B5EF4-FFF2-40B4-BE49-F238E27FC236}">
                <a16:creationId xmlns="" xmlns:a16="http://schemas.microsoft.com/office/drawing/2014/main" id="{D5A62C0E-41A0-4F80-A494-CB9B2F93D03D}"/>
              </a:ext>
            </a:extLst>
          </p:cNvPr>
          <p:cNvCxnSpPr>
            <a:cxnSpLocks/>
          </p:cNvCxnSpPr>
          <p:nvPr/>
        </p:nvCxnSpPr>
        <p:spPr>
          <a:xfrm flipV="1">
            <a:off x="3355062" y="6551301"/>
            <a:ext cx="0" cy="155576"/>
          </a:xfrm>
          <a:prstGeom prst="line">
            <a:avLst/>
          </a:prstGeom>
          <a:solidFill>
            <a:schemeClr val="tx1"/>
          </a:solidFill>
          <a:ln w="12700" cap="rnd">
            <a:solidFill>
              <a:srgbClr val="95E616"/>
            </a:solidFill>
            <a:round/>
          </a:ln>
        </p:spPr>
        <p:style>
          <a:lnRef idx="1">
            <a:schemeClr val="accent1"/>
          </a:lnRef>
          <a:fillRef idx="0">
            <a:schemeClr val="accent1"/>
          </a:fillRef>
          <a:effectRef idx="0">
            <a:schemeClr val="accent1"/>
          </a:effectRef>
          <a:fontRef idx="minor">
            <a:schemeClr val="tx1"/>
          </a:fontRef>
        </p:style>
      </p:cxnSp>
      <p:sp>
        <p:nvSpPr>
          <p:cNvPr id="25" name="Title 3">
            <a:extLst>
              <a:ext uri="{FF2B5EF4-FFF2-40B4-BE49-F238E27FC236}">
                <a16:creationId xmlns="" xmlns:a16="http://schemas.microsoft.com/office/drawing/2014/main" id="{BAD3FAA8-650A-4E1B-B561-D86BE9AFB0F0}"/>
              </a:ext>
            </a:extLst>
          </p:cNvPr>
          <p:cNvSpPr txBox="1">
            <a:spLocks/>
          </p:cNvSpPr>
          <p:nvPr/>
        </p:nvSpPr>
        <p:spPr>
          <a:xfrm>
            <a:off x="327812" y="177100"/>
            <a:ext cx="2882145" cy="529847"/>
          </a:xfrm>
          <a:prstGeom prst="rect">
            <a:avLst/>
          </a:prstGeom>
        </p:spPr>
        <p:txBody>
          <a:bodyPr/>
          <a:lst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pt-PT" b="1" dirty="0" smtClean="0"/>
              <a:t>Profile</a:t>
            </a:r>
            <a:endParaRPr lang="pt-PT" b="1" dirty="0"/>
          </a:p>
        </p:txBody>
      </p:sp>
    </p:spTree>
    <p:extLst>
      <p:ext uri="{BB962C8B-B14F-4D97-AF65-F5344CB8AC3E}">
        <p14:creationId xmlns:p14="http://schemas.microsoft.com/office/powerpoint/2010/main" val="230251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1828156" y="1700535"/>
            <a:ext cx="3312368" cy="720080"/>
          </a:xfrm>
        </p:spPr>
        <p:txBody>
          <a:bodyPr/>
          <a:lstStyle/>
          <a:p>
            <a:r>
              <a:rPr lang="en-US" dirty="0" smtClean="0"/>
              <a:t>1 . Logic Based(If-Else)</a:t>
            </a:r>
            <a:endParaRPr lang="en-US" dirty="0"/>
          </a:p>
        </p:txBody>
      </p:sp>
      <p:sp>
        <p:nvSpPr>
          <p:cNvPr id="24" name="Text Placeholder 23"/>
          <p:cNvSpPr>
            <a:spLocks noGrp="1"/>
          </p:cNvSpPr>
          <p:nvPr>
            <p:ph type="body" sz="quarter" idx="33"/>
          </p:nvPr>
        </p:nvSpPr>
        <p:spPr>
          <a:xfrm>
            <a:off x="1789412" y="2420615"/>
            <a:ext cx="4420888" cy="720080"/>
          </a:xfrm>
        </p:spPr>
        <p:txBody>
          <a:bodyPr/>
          <a:lstStyle/>
          <a:p>
            <a:r>
              <a:rPr lang="en-US" dirty="0" smtClean="0"/>
              <a:t>2. Neural Network Based/Artificial Intelligence </a:t>
            </a:r>
            <a:endParaRPr lang="en-US" dirty="0"/>
          </a:p>
        </p:txBody>
      </p:sp>
      <p:sp>
        <p:nvSpPr>
          <p:cNvPr id="25" name="Text Placeholder 24"/>
          <p:cNvSpPr>
            <a:spLocks noGrp="1"/>
          </p:cNvSpPr>
          <p:nvPr>
            <p:ph type="body" sz="quarter" idx="34"/>
          </p:nvPr>
        </p:nvSpPr>
        <p:spPr>
          <a:xfrm>
            <a:off x="825500" y="836613"/>
            <a:ext cx="9956800" cy="689456"/>
          </a:xfrm>
        </p:spPr>
        <p:txBody>
          <a:bodyPr/>
          <a:lstStyle/>
          <a:p>
            <a:r>
              <a:rPr lang="en-US" dirty="0" smtClean="0"/>
              <a:t>After 60 years of debate between 2 programming paradigm, neural networks decisively defeated the logic based programming paradigm with the advent of powerful GPUs. </a:t>
            </a:r>
            <a:endParaRPr lang="en-US" dirty="0"/>
          </a:p>
        </p:txBody>
      </p:sp>
      <p:sp>
        <p:nvSpPr>
          <p:cNvPr id="21" name="Title 20"/>
          <p:cNvSpPr>
            <a:spLocks noGrp="1"/>
          </p:cNvSpPr>
          <p:nvPr>
            <p:ph type="title"/>
          </p:nvPr>
        </p:nvSpPr>
        <p:spPr/>
        <p:txBody>
          <a:bodyPr/>
          <a:lstStyle/>
          <a:p>
            <a:r>
              <a:rPr lang="en-US" dirty="0" smtClean="0">
                <a:solidFill>
                  <a:srgbClr val="FF0000"/>
                </a:solidFill>
              </a:rPr>
              <a:t>DISCLAIMER : </a:t>
            </a:r>
            <a:r>
              <a:rPr lang="en-US" dirty="0" smtClean="0"/>
              <a:t>NOT </a:t>
            </a:r>
            <a:r>
              <a:rPr lang="en-US" smtClean="0"/>
              <a:t>cutting-edge </a:t>
            </a:r>
            <a:r>
              <a:rPr lang="en-US" smtClean="0"/>
              <a:t>AI !!!</a:t>
            </a:r>
            <a:endParaRPr lang="en-US" dirty="0"/>
          </a:p>
        </p:txBody>
      </p:sp>
      <p:sp>
        <p:nvSpPr>
          <p:cNvPr id="7" name="Text Placeholder 23"/>
          <p:cNvSpPr txBox="1">
            <a:spLocks/>
          </p:cNvSpPr>
          <p:nvPr/>
        </p:nvSpPr>
        <p:spPr>
          <a:xfrm>
            <a:off x="407988" y="4035241"/>
            <a:ext cx="5438874" cy="1471797"/>
          </a:xfrm>
          <a:prstGeom prst="rect">
            <a:avLst/>
          </a:prstGeom>
        </p:spPr>
        <p:txBody>
          <a:bodyPr vert="horz" lIns="0" tIns="0" rIns="0" bIns="0" rtlCol="0"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Our model uses Logic based approach due to lack of data. I will discuss later how we can make this model cutting edge by injecting artificial intelligence in future scope. </a:t>
            </a:r>
            <a:endParaRPr lang="en-US" dirty="0"/>
          </a:p>
        </p:txBody>
      </p:sp>
      <p:pic>
        <p:nvPicPr>
          <p:cNvPr id="2" name="Picture 1"/>
          <p:cNvPicPr>
            <a:picLocks noChangeAspect="1"/>
          </p:cNvPicPr>
          <p:nvPr/>
        </p:nvPicPr>
        <p:blipFill>
          <a:blip r:embed="rId2"/>
          <a:stretch>
            <a:fillRect/>
          </a:stretch>
        </p:blipFill>
        <p:spPr>
          <a:xfrm>
            <a:off x="6680199" y="1700213"/>
            <a:ext cx="4991101" cy="333589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0199" y="1017870"/>
            <a:ext cx="4700583" cy="4700583"/>
          </a:xfrm>
          <a:prstGeom prst="rect">
            <a:avLst/>
          </a:prstGeom>
        </p:spPr>
      </p:pic>
    </p:spTree>
    <p:extLst>
      <p:ext uri="{BB962C8B-B14F-4D97-AF65-F5344CB8AC3E}">
        <p14:creationId xmlns:p14="http://schemas.microsoft.com/office/powerpoint/2010/main" val="3319088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051949" y="1505107"/>
            <a:ext cx="1140051" cy="652329"/>
          </a:xfrm>
          <a:prstGeom prst="rect">
            <a:avLst/>
          </a:prstGeom>
        </p:spPr>
      </p:pic>
      <p:sp>
        <p:nvSpPr>
          <p:cNvPr id="5" name="Text Placeholder 4">
            <a:extLst>
              <a:ext uri="{FF2B5EF4-FFF2-40B4-BE49-F238E27FC236}">
                <a16:creationId xmlns="" xmlns:a16="http://schemas.microsoft.com/office/drawing/2014/main" id="{30D1BC81-B0CA-49DC-9E5F-F55AA790482A}"/>
              </a:ext>
            </a:extLst>
          </p:cNvPr>
          <p:cNvSpPr>
            <a:spLocks noGrp="1"/>
          </p:cNvSpPr>
          <p:nvPr>
            <p:ph type="body" sz="quarter" idx="10"/>
          </p:nvPr>
        </p:nvSpPr>
        <p:spPr>
          <a:xfrm>
            <a:off x="407987" y="2324101"/>
            <a:ext cx="5040313" cy="1536700"/>
          </a:xfrm>
        </p:spPr>
        <p:txBody>
          <a:bodyPr/>
          <a:lstStyle/>
          <a:p>
            <a:r>
              <a:rPr lang="en-US" dirty="0"/>
              <a:t>I tried my best to use topic modelling as I was fascinated to see its usefulness from the news article segmentation. But in this case as most of the documents contains similar kind of words, topic modelling wasn’t particularly useful. Though it segmented MDM,SAP, Big Data </a:t>
            </a:r>
            <a:r>
              <a:rPr lang="en-US" dirty="0" err="1"/>
              <a:t>etc</a:t>
            </a:r>
            <a:r>
              <a:rPr lang="en-US" dirty="0"/>
              <a:t> related </a:t>
            </a:r>
            <a:r>
              <a:rPr lang="en-US" dirty="0" err="1"/>
              <a:t>ppts</a:t>
            </a:r>
            <a:r>
              <a:rPr lang="en-US" dirty="0"/>
              <a:t> correctly, it wasn’t much of use though. </a:t>
            </a:r>
            <a:endParaRPr lang="pt-PT" dirty="0"/>
          </a:p>
        </p:txBody>
      </p:sp>
      <p:sp>
        <p:nvSpPr>
          <p:cNvPr id="6" name="Text Placeholder 5">
            <a:extLst>
              <a:ext uri="{FF2B5EF4-FFF2-40B4-BE49-F238E27FC236}">
                <a16:creationId xmlns="" xmlns:a16="http://schemas.microsoft.com/office/drawing/2014/main" id="{4D0680E3-AA32-4CF6-8F32-34091BD0DD6D}"/>
              </a:ext>
            </a:extLst>
          </p:cNvPr>
          <p:cNvSpPr>
            <a:spLocks noGrp="1"/>
          </p:cNvSpPr>
          <p:nvPr>
            <p:ph type="body" sz="quarter" idx="11"/>
          </p:nvPr>
        </p:nvSpPr>
        <p:spPr>
          <a:xfrm>
            <a:off x="6240465" y="2360448"/>
            <a:ext cx="5151434" cy="1500353"/>
          </a:xfrm>
        </p:spPr>
        <p:txBody>
          <a:bodyPr/>
          <a:lstStyle/>
          <a:p>
            <a:r>
              <a:rPr lang="en-US" dirty="0"/>
              <a:t>Well, as the text of the </a:t>
            </a:r>
            <a:r>
              <a:rPr lang="en-US" dirty="0" err="1"/>
              <a:t>ppts</a:t>
            </a:r>
            <a:r>
              <a:rPr lang="en-US" dirty="0"/>
              <a:t> were pretty short and followed a certain issue solution benefit pattern, I was skeptical how good these result these methods will produce. In my opinion these methods will be fantastic to use while extracting relevant results from the novels or essays. In this case not so useful.</a:t>
            </a:r>
            <a:endParaRPr lang="pt-PT" dirty="0"/>
          </a:p>
        </p:txBody>
      </p:sp>
      <p:sp>
        <p:nvSpPr>
          <p:cNvPr id="8" name="Text Placeholder 7">
            <a:extLst>
              <a:ext uri="{FF2B5EF4-FFF2-40B4-BE49-F238E27FC236}">
                <a16:creationId xmlns="" xmlns:a16="http://schemas.microsoft.com/office/drawing/2014/main" id="{685DA84B-712F-4997-B040-EA16BEA93F9C}"/>
              </a:ext>
            </a:extLst>
          </p:cNvPr>
          <p:cNvSpPr>
            <a:spLocks noGrp="1"/>
          </p:cNvSpPr>
          <p:nvPr>
            <p:ph type="body" sz="quarter" idx="12"/>
          </p:nvPr>
        </p:nvSpPr>
        <p:spPr>
          <a:xfrm>
            <a:off x="356391" y="1616774"/>
            <a:ext cx="5543551" cy="438494"/>
          </a:xfrm>
        </p:spPr>
        <p:txBody>
          <a:bodyPr/>
          <a:lstStyle/>
          <a:p>
            <a:r>
              <a:rPr lang="en-US" dirty="0"/>
              <a:t>Topic </a:t>
            </a:r>
            <a:r>
              <a:rPr lang="en-US" dirty="0" smtClean="0"/>
              <a:t>Modelling(LDA &amp; NMF) </a:t>
            </a:r>
            <a:endParaRPr lang="pt-PT" dirty="0"/>
          </a:p>
        </p:txBody>
      </p:sp>
      <p:sp>
        <p:nvSpPr>
          <p:cNvPr id="9" name="Text Placeholder 8">
            <a:extLst>
              <a:ext uri="{FF2B5EF4-FFF2-40B4-BE49-F238E27FC236}">
                <a16:creationId xmlns="" xmlns:a16="http://schemas.microsoft.com/office/drawing/2014/main" id="{B1109344-6411-4EAD-894D-CED220223FAE}"/>
              </a:ext>
            </a:extLst>
          </p:cNvPr>
          <p:cNvSpPr>
            <a:spLocks noGrp="1"/>
          </p:cNvSpPr>
          <p:nvPr>
            <p:ph type="body" sz="quarter" idx="13"/>
          </p:nvPr>
        </p:nvSpPr>
        <p:spPr>
          <a:xfrm>
            <a:off x="6240465" y="1467443"/>
            <a:ext cx="5516444" cy="438494"/>
          </a:xfrm>
        </p:spPr>
        <p:txBody>
          <a:bodyPr/>
          <a:lstStyle/>
          <a:p>
            <a:r>
              <a:rPr lang="en-US" dirty="0"/>
              <a:t>Advanced usage of NLTK and application of parts of speech tagging, chunking, chinking etc.</a:t>
            </a:r>
            <a:endParaRPr lang="pt-PT" dirty="0"/>
          </a:p>
        </p:txBody>
      </p:sp>
      <p:sp>
        <p:nvSpPr>
          <p:cNvPr id="4" name="Title 3">
            <a:extLst>
              <a:ext uri="{FF2B5EF4-FFF2-40B4-BE49-F238E27FC236}">
                <a16:creationId xmlns="" xmlns:a16="http://schemas.microsoft.com/office/drawing/2014/main" id="{BAD3FAA8-650A-4E1B-B561-D86BE9AFB0F0}"/>
              </a:ext>
            </a:extLst>
          </p:cNvPr>
          <p:cNvSpPr>
            <a:spLocks noGrp="1"/>
          </p:cNvSpPr>
          <p:nvPr>
            <p:ph type="title"/>
          </p:nvPr>
        </p:nvSpPr>
        <p:spPr>
          <a:xfrm>
            <a:off x="407986" y="290513"/>
            <a:ext cx="10983913" cy="827087"/>
          </a:xfrm>
        </p:spPr>
        <p:txBody>
          <a:bodyPr/>
          <a:lstStyle/>
          <a:p>
            <a:r>
              <a:rPr lang="pt-PT" dirty="0" smtClean="0"/>
              <a:t>Why this competition was basically a fist fight or hand to hand combat without any sophesticated weapons? </a:t>
            </a:r>
            <a:endParaRPr lang="pt-PT" dirty="0"/>
          </a:p>
        </p:txBody>
      </p:sp>
      <p:sp>
        <p:nvSpPr>
          <p:cNvPr id="11" name="Text Placeholder 7">
            <a:extLst>
              <a:ext uri="{FF2B5EF4-FFF2-40B4-BE49-F238E27FC236}">
                <a16:creationId xmlns="" xmlns:a16="http://schemas.microsoft.com/office/drawing/2014/main" id="{685DA84B-712F-4997-B040-EA16BEA93F9C}"/>
              </a:ext>
            </a:extLst>
          </p:cNvPr>
          <p:cNvSpPr txBox="1">
            <a:spLocks/>
          </p:cNvSpPr>
          <p:nvPr/>
        </p:nvSpPr>
        <p:spPr>
          <a:xfrm>
            <a:off x="2768601" y="4096419"/>
            <a:ext cx="7296942" cy="43849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b="0" kern="1200">
                <a:solidFill>
                  <a:srgbClr val="12ABDB"/>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Similarity Check with TF-IDF and Cosine Similarity</a:t>
            </a:r>
            <a:endParaRPr lang="pt-PT" dirty="0"/>
          </a:p>
        </p:txBody>
      </p:sp>
      <p:sp>
        <p:nvSpPr>
          <p:cNvPr id="12" name="Text Placeholder 4">
            <a:extLst>
              <a:ext uri="{FF2B5EF4-FFF2-40B4-BE49-F238E27FC236}">
                <a16:creationId xmlns="" xmlns:a16="http://schemas.microsoft.com/office/drawing/2014/main" id="{30D1BC81-B0CA-49DC-9E5F-F55AA790482A}"/>
              </a:ext>
            </a:extLst>
          </p:cNvPr>
          <p:cNvSpPr txBox="1">
            <a:spLocks/>
          </p:cNvSpPr>
          <p:nvPr/>
        </p:nvSpPr>
        <p:spPr>
          <a:xfrm>
            <a:off x="3379785" y="4635502"/>
            <a:ext cx="5040313" cy="1536700"/>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457200" indent="-223838"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690563" indent="-233363" algn="l" defTabSz="914400" rtl="0" eaLnBrk="1" latinLnBrk="0" hangingPunct="1">
              <a:lnSpc>
                <a:spcPct val="10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That leaves us with similarity matching with cosine similarity. It is working fantastically and core of the entire model. But as it was taught in the 3</a:t>
            </a:r>
            <a:r>
              <a:rPr lang="en-US" baseline="30000" dirty="0"/>
              <a:t>rd</a:t>
            </a:r>
            <a:r>
              <a:rPr lang="en-US" dirty="0"/>
              <a:t> training session, it becomes like the hands of ours, everyone has it but whoever can use it better will win this fist fight or hand to hand combat.</a:t>
            </a:r>
          </a:p>
        </p:txBody>
      </p:sp>
      <p:pic>
        <p:nvPicPr>
          <p:cNvPr id="2" name="Picture 1"/>
          <p:cNvPicPr>
            <a:picLocks noChangeAspect="1"/>
          </p:cNvPicPr>
          <p:nvPr/>
        </p:nvPicPr>
        <p:blipFill>
          <a:blip r:embed="rId4"/>
          <a:stretch>
            <a:fillRect/>
          </a:stretch>
        </p:blipFill>
        <p:spPr>
          <a:xfrm>
            <a:off x="3767611" y="1509294"/>
            <a:ext cx="1136650" cy="648142"/>
          </a:xfrm>
          <a:prstGeom prst="rect">
            <a:avLst/>
          </a:prstGeom>
        </p:spPr>
      </p:pic>
      <p:pic>
        <p:nvPicPr>
          <p:cNvPr id="13" name="Picture 12"/>
          <p:cNvPicPr>
            <a:picLocks noChangeAspect="1"/>
          </p:cNvPicPr>
          <p:nvPr/>
        </p:nvPicPr>
        <p:blipFill>
          <a:blip r:embed="rId5"/>
          <a:stretch>
            <a:fillRect/>
          </a:stretch>
        </p:blipFill>
        <p:spPr>
          <a:xfrm>
            <a:off x="1049811" y="4445002"/>
            <a:ext cx="1490189" cy="1172125"/>
          </a:xfrm>
          <a:prstGeom prst="rect">
            <a:avLst/>
          </a:prstGeom>
        </p:spPr>
      </p:pic>
    </p:spTree>
    <p:extLst>
      <p:ext uri="{BB962C8B-B14F-4D97-AF65-F5344CB8AC3E}">
        <p14:creationId xmlns:p14="http://schemas.microsoft.com/office/powerpoint/2010/main" val="8363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FBBF165-CF1E-4A90-875A-3F660BBFC5D4}"/>
              </a:ext>
            </a:extLst>
          </p:cNvPr>
          <p:cNvSpPr>
            <a:spLocks noGrp="1"/>
          </p:cNvSpPr>
          <p:nvPr>
            <p:ph type="title"/>
          </p:nvPr>
        </p:nvSpPr>
        <p:spPr/>
        <p:txBody>
          <a:bodyPr/>
          <a:lstStyle/>
          <a:p>
            <a:r>
              <a:rPr lang="pt-PT" dirty="0" smtClean="0"/>
              <a:t>What is TF-IDF ?</a:t>
            </a:r>
            <a:endParaRPr lang="pt-PT" dirty="0"/>
          </a:p>
        </p:txBody>
      </p:sp>
      <p:sp>
        <p:nvSpPr>
          <p:cNvPr id="5" name="Text Placeholder 4"/>
          <p:cNvSpPr>
            <a:spLocks noGrp="1"/>
          </p:cNvSpPr>
          <p:nvPr>
            <p:ph type="body" sz="quarter" idx="35"/>
          </p:nvPr>
        </p:nvSpPr>
        <p:spPr>
          <a:xfrm>
            <a:off x="417592" y="1430234"/>
            <a:ext cx="6974552" cy="512866"/>
          </a:xfrm>
        </p:spPr>
        <p:txBody>
          <a:bodyPr/>
          <a:lstStyle/>
          <a:p>
            <a:r>
              <a:rPr lang="en-US" dirty="0" smtClean="0"/>
              <a:t>TF-IDF = Term Frequency * Inverse Document Frequency</a:t>
            </a:r>
          </a:p>
        </p:txBody>
      </p:sp>
      <p:sp>
        <p:nvSpPr>
          <p:cNvPr id="6" name="Text Placeholder 4"/>
          <p:cNvSpPr txBox="1">
            <a:spLocks/>
          </p:cNvSpPr>
          <p:nvPr/>
        </p:nvSpPr>
        <p:spPr>
          <a:xfrm>
            <a:off x="407988" y="2819400"/>
            <a:ext cx="5103812" cy="245110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smtClean="0"/>
              <a:t>Term Frequency = Relative frequency of a term in a given document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Inverse Document Frequency </a:t>
            </a:r>
            <a:r>
              <a:rPr lang="en-US" dirty="0" smtClean="0"/>
              <a:t>= </a:t>
            </a:r>
            <a:r>
              <a:rPr lang="en-US" dirty="0"/>
              <a:t>log of the total number of documents divided by the number of documents that contain the term </a:t>
            </a:r>
            <a:endParaRPr lang="en-US" dirty="0" smtClean="0"/>
          </a:p>
          <a:p>
            <a:pPr marL="285750" indent="-285750">
              <a:buFont typeface="Arial" panose="020B0604020202020204" pitchFamily="34" charset="0"/>
              <a:buChar char="•"/>
            </a:pPr>
            <a:endParaRPr lang="en-US" dirty="0"/>
          </a:p>
          <a:p>
            <a:r>
              <a:rPr lang="en-US" dirty="0" smtClean="0"/>
              <a:t>We compute TF-IDF value for all the words in a document.</a:t>
            </a:r>
          </a:p>
          <a:p>
            <a:endParaRPr lang="en-US" dirty="0"/>
          </a:p>
        </p:txBody>
      </p:sp>
    </p:spTree>
    <p:extLst>
      <p:ext uri="{BB962C8B-B14F-4D97-AF65-F5344CB8AC3E}">
        <p14:creationId xmlns:p14="http://schemas.microsoft.com/office/powerpoint/2010/main" val="346009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34"/>
          </p:nvPr>
        </p:nvSpPr>
        <p:spPr>
          <a:xfrm>
            <a:off x="407988" y="685644"/>
            <a:ext cx="6462712" cy="5626733"/>
          </a:xfrm>
        </p:spPr>
        <p:txBody>
          <a:bodyPr/>
          <a:lstStyle/>
          <a:p>
            <a:r>
              <a:rPr lang="en-US" sz="1400" dirty="0"/>
              <a:t>Even though we have a table of TF-IDF values for every term in every document, in order to make any use of it we need a way of comparing documents. In other words: of determining the distance between the frequency values (columns) for any of the documents in the rows. In effect, we want a way of expressing how different two rows (documents) are</a:t>
            </a:r>
            <a:r>
              <a:rPr lang="en-US" sz="1400" dirty="0" smtClean="0"/>
              <a:t>.</a:t>
            </a:r>
          </a:p>
          <a:p>
            <a:r>
              <a:rPr lang="en-US" sz="1400" dirty="0" smtClean="0"/>
              <a:t>We </a:t>
            </a:r>
            <a:r>
              <a:rPr lang="en-US" sz="1400" dirty="0"/>
              <a:t>can do this by converting our TF-IDF values from each document into geometric space. Imagine each term frequency (as TF-IDF) as a point on a </a:t>
            </a:r>
            <a:r>
              <a:rPr lang="en-US" sz="1400" dirty="0" smtClean="0"/>
              <a:t>Cartesian </a:t>
            </a:r>
            <a:r>
              <a:rPr lang="en-US" sz="1400" dirty="0"/>
              <a:t>graph and a value that expresses the aggregate of these points. Each document could thus be expressed as a vector, or a line with a certain magnitude (length) and angle from the origin (0, 0).</a:t>
            </a:r>
          </a:p>
          <a:p>
            <a:r>
              <a:rPr lang="en-US" sz="1400" dirty="0" smtClean="0"/>
              <a:t>Because </a:t>
            </a:r>
            <a:r>
              <a:rPr lang="en-US" sz="1400" dirty="0"/>
              <a:t>the length of the line (the total magnitude of the total TF-IDF values) would be sensitive to the length of the document, we can't simply compare the lines for each document, but we can compare the angle between the documents – that's the essence of cosine similarity.</a:t>
            </a:r>
          </a:p>
          <a:p>
            <a:r>
              <a:rPr lang="en-US" sz="1400" dirty="0" smtClean="0"/>
              <a:t>- cosine </a:t>
            </a:r>
            <a:r>
              <a:rPr lang="en-US" sz="1400" dirty="0"/>
              <a:t>distance between document 1 and document 2 (d1, d2)</a:t>
            </a:r>
          </a:p>
          <a:p>
            <a:r>
              <a:rPr lang="en-US" sz="1400" dirty="0" smtClean="0"/>
              <a:t>- cosine </a:t>
            </a:r>
            <a:r>
              <a:rPr lang="en-US" sz="1400" dirty="0"/>
              <a:t>distance between document 2 and document 3 (d2, d3)</a:t>
            </a:r>
          </a:p>
          <a:p>
            <a:r>
              <a:rPr lang="en-US" sz="1400" dirty="0" smtClean="0"/>
              <a:t>- cosine </a:t>
            </a:r>
            <a:r>
              <a:rPr lang="en-US" sz="1400" dirty="0"/>
              <a:t>distance between document 1 and document 3 (d1, d3)</a:t>
            </a:r>
          </a:p>
        </p:txBody>
      </p:sp>
      <p:sp>
        <p:nvSpPr>
          <p:cNvPr id="21" name="Title 20"/>
          <p:cNvSpPr>
            <a:spLocks noGrp="1"/>
          </p:cNvSpPr>
          <p:nvPr>
            <p:ph type="title"/>
          </p:nvPr>
        </p:nvSpPr>
        <p:spPr/>
        <p:txBody>
          <a:bodyPr/>
          <a:lstStyle/>
          <a:p>
            <a:r>
              <a:rPr lang="en-US" dirty="0" smtClean="0"/>
              <a:t>What is cosine similarity? </a:t>
            </a:r>
            <a:endParaRPr lang="en-US" dirty="0"/>
          </a:p>
        </p:txBody>
      </p:sp>
      <p:pic>
        <p:nvPicPr>
          <p:cNvPr id="3" name="Picture 2"/>
          <p:cNvPicPr>
            <a:picLocks noChangeAspect="1"/>
          </p:cNvPicPr>
          <p:nvPr/>
        </p:nvPicPr>
        <p:blipFill>
          <a:blip r:embed="rId2"/>
          <a:stretch>
            <a:fillRect/>
          </a:stretch>
        </p:blipFill>
        <p:spPr>
          <a:xfrm>
            <a:off x="6870700" y="1474396"/>
            <a:ext cx="4994052" cy="4049231"/>
          </a:xfrm>
          <a:prstGeom prst="rect">
            <a:avLst/>
          </a:prstGeom>
        </p:spPr>
      </p:pic>
    </p:spTree>
    <p:extLst>
      <p:ext uri="{BB962C8B-B14F-4D97-AF65-F5344CB8AC3E}">
        <p14:creationId xmlns:p14="http://schemas.microsoft.com/office/powerpoint/2010/main" val="1718933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4355C12A-73CF-432A-BF98-DD896761F988}"/>
              </a:ext>
            </a:extLst>
          </p:cNvPr>
          <p:cNvGrpSpPr>
            <a:grpSpLocks noChangeAspect="1"/>
          </p:cNvGrpSpPr>
          <p:nvPr/>
        </p:nvGrpSpPr>
        <p:grpSpPr>
          <a:xfrm>
            <a:off x="6972739" y="1884589"/>
            <a:ext cx="594360" cy="561572"/>
            <a:chOff x="6230532" y="1335315"/>
            <a:chExt cx="1204015" cy="1137596"/>
          </a:xfrm>
        </p:grpSpPr>
        <p:sp>
          <p:nvSpPr>
            <p:cNvPr id="8" name="Oval 20">
              <a:extLst>
                <a:ext uri="{FF2B5EF4-FFF2-40B4-BE49-F238E27FC236}">
                  <a16:creationId xmlns=""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9" name="Text Placeholder 14">
              <a:extLst>
                <a:ext uri="{FF2B5EF4-FFF2-40B4-BE49-F238E27FC236}">
                  <a16:creationId xmlns=""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01</a:t>
              </a:r>
            </a:p>
          </p:txBody>
        </p:sp>
      </p:grpSp>
      <p:grpSp>
        <p:nvGrpSpPr>
          <p:cNvPr id="10" name="Group 9">
            <a:extLst>
              <a:ext uri="{FF2B5EF4-FFF2-40B4-BE49-F238E27FC236}">
                <a16:creationId xmlns="" xmlns:a16="http://schemas.microsoft.com/office/drawing/2014/main" id="{37CE2E9A-D16D-4728-93E9-77D9F10FF84D}"/>
              </a:ext>
            </a:extLst>
          </p:cNvPr>
          <p:cNvGrpSpPr>
            <a:grpSpLocks noChangeAspect="1"/>
          </p:cNvGrpSpPr>
          <p:nvPr/>
        </p:nvGrpSpPr>
        <p:grpSpPr>
          <a:xfrm>
            <a:off x="6972740" y="2544589"/>
            <a:ext cx="594360" cy="561572"/>
            <a:chOff x="6230534" y="1335315"/>
            <a:chExt cx="1204015" cy="1137595"/>
          </a:xfrm>
        </p:grpSpPr>
        <p:sp>
          <p:nvSpPr>
            <p:cNvPr id="11" name="Oval 20">
              <a:extLst>
                <a:ext uri="{FF2B5EF4-FFF2-40B4-BE49-F238E27FC236}">
                  <a16:creationId xmlns="" xmlns:a16="http://schemas.microsoft.com/office/drawing/2014/main" id="{1F4C00B1-EB37-4D8D-B087-B71901408CA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2" name="Text Placeholder 14">
              <a:extLst>
                <a:ext uri="{FF2B5EF4-FFF2-40B4-BE49-F238E27FC236}">
                  <a16:creationId xmlns="" xmlns:a16="http://schemas.microsoft.com/office/drawing/2014/main" id="{C4550218-B999-4F1E-AB75-81E61E844865}"/>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02</a:t>
              </a:r>
            </a:p>
          </p:txBody>
        </p:sp>
      </p:grpSp>
      <p:grpSp>
        <p:nvGrpSpPr>
          <p:cNvPr id="13" name="Group 12">
            <a:extLst>
              <a:ext uri="{FF2B5EF4-FFF2-40B4-BE49-F238E27FC236}">
                <a16:creationId xmlns="" xmlns:a16="http://schemas.microsoft.com/office/drawing/2014/main" id="{BF6695B8-A1F9-4BAF-B035-C9665FAD6B20}"/>
              </a:ext>
            </a:extLst>
          </p:cNvPr>
          <p:cNvGrpSpPr>
            <a:grpSpLocks noChangeAspect="1"/>
          </p:cNvGrpSpPr>
          <p:nvPr/>
        </p:nvGrpSpPr>
        <p:grpSpPr>
          <a:xfrm>
            <a:off x="6972740" y="3204589"/>
            <a:ext cx="594360" cy="561572"/>
            <a:chOff x="6230534" y="1335315"/>
            <a:chExt cx="1204015" cy="1137595"/>
          </a:xfrm>
        </p:grpSpPr>
        <p:sp>
          <p:nvSpPr>
            <p:cNvPr id="14" name="Oval 20">
              <a:extLst>
                <a:ext uri="{FF2B5EF4-FFF2-40B4-BE49-F238E27FC236}">
                  <a16:creationId xmlns="" xmlns:a16="http://schemas.microsoft.com/office/drawing/2014/main" id="{08EBF9D7-5CEF-4192-B663-8C98BC24425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5" name="Text Placeholder 14">
              <a:extLst>
                <a:ext uri="{FF2B5EF4-FFF2-40B4-BE49-F238E27FC236}">
                  <a16:creationId xmlns="" xmlns:a16="http://schemas.microsoft.com/office/drawing/2014/main" id="{7A7F6C08-9BE8-4609-B27D-D68DDAB763A3}"/>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03</a:t>
              </a:r>
            </a:p>
          </p:txBody>
        </p:sp>
      </p:grpSp>
      <p:grpSp>
        <p:nvGrpSpPr>
          <p:cNvPr id="16" name="Group 15">
            <a:extLst>
              <a:ext uri="{FF2B5EF4-FFF2-40B4-BE49-F238E27FC236}">
                <a16:creationId xmlns="" xmlns:a16="http://schemas.microsoft.com/office/drawing/2014/main" id="{11EEF4D5-4815-4248-AFF4-A3B0893BA6AE}"/>
              </a:ext>
            </a:extLst>
          </p:cNvPr>
          <p:cNvGrpSpPr>
            <a:grpSpLocks noChangeAspect="1"/>
          </p:cNvGrpSpPr>
          <p:nvPr/>
        </p:nvGrpSpPr>
        <p:grpSpPr>
          <a:xfrm>
            <a:off x="6972740" y="3864589"/>
            <a:ext cx="594360" cy="561572"/>
            <a:chOff x="6230534" y="1335315"/>
            <a:chExt cx="1204015" cy="1137595"/>
          </a:xfrm>
        </p:grpSpPr>
        <p:sp>
          <p:nvSpPr>
            <p:cNvPr id="17" name="Oval 20">
              <a:extLst>
                <a:ext uri="{FF2B5EF4-FFF2-40B4-BE49-F238E27FC236}">
                  <a16:creationId xmlns="" xmlns:a16="http://schemas.microsoft.com/office/drawing/2014/main" id="{65F1E6A8-6715-4312-882B-77626481164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18" name="Text Placeholder 14">
              <a:extLst>
                <a:ext uri="{FF2B5EF4-FFF2-40B4-BE49-F238E27FC236}">
                  <a16:creationId xmlns="" xmlns:a16="http://schemas.microsoft.com/office/drawing/2014/main" id="{B95A5F15-CA62-4E49-8AEF-C1A9A0086C3F}"/>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04</a:t>
              </a:r>
            </a:p>
          </p:txBody>
        </p:sp>
      </p:grpSp>
      <p:grpSp>
        <p:nvGrpSpPr>
          <p:cNvPr id="19" name="Group 18">
            <a:extLst>
              <a:ext uri="{FF2B5EF4-FFF2-40B4-BE49-F238E27FC236}">
                <a16:creationId xmlns="" xmlns:a16="http://schemas.microsoft.com/office/drawing/2014/main" id="{72594B11-398B-4F44-BD01-75E581F8C550}"/>
              </a:ext>
            </a:extLst>
          </p:cNvPr>
          <p:cNvGrpSpPr>
            <a:grpSpLocks noChangeAspect="1"/>
          </p:cNvGrpSpPr>
          <p:nvPr/>
        </p:nvGrpSpPr>
        <p:grpSpPr>
          <a:xfrm>
            <a:off x="6972740" y="4524589"/>
            <a:ext cx="594360" cy="561572"/>
            <a:chOff x="6230534" y="1335315"/>
            <a:chExt cx="1204015" cy="1137595"/>
          </a:xfrm>
        </p:grpSpPr>
        <p:sp>
          <p:nvSpPr>
            <p:cNvPr id="20" name="Oval 20">
              <a:extLst>
                <a:ext uri="{FF2B5EF4-FFF2-40B4-BE49-F238E27FC236}">
                  <a16:creationId xmlns="" xmlns:a16="http://schemas.microsoft.com/office/drawing/2014/main" id="{17E8B294-1CC0-4A4C-85F9-C7DB5881222A}"/>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21" name="Text Placeholder 14">
              <a:extLst>
                <a:ext uri="{FF2B5EF4-FFF2-40B4-BE49-F238E27FC236}">
                  <a16:creationId xmlns="" xmlns:a16="http://schemas.microsoft.com/office/drawing/2014/main" id="{09E1C985-F8CD-41D6-8959-B41A3B9513A3}"/>
                </a:ext>
              </a:extLst>
            </p:cNvPr>
            <p:cNvSpPr txBox="1">
              <a:spLocks/>
            </p:cNvSpPr>
            <p:nvPr/>
          </p:nvSpPr>
          <p:spPr>
            <a:xfrm>
              <a:off x="6369574" y="1662761"/>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05</a:t>
              </a:r>
            </a:p>
          </p:txBody>
        </p:sp>
      </p:grpSp>
      <p:sp>
        <p:nvSpPr>
          <p:cNvPr id="22" name="Text Placeholder 11">
            <a:extLst>
              <a:ext uri="{FF2B5EF4-FFF2-40B4-BE49-F238E27FC236}">
                <a16:creationId xmlns="" xmlns:a16="http://schemas.microsoft.com/office/drawing/2014/main" id="{C74F95F2-C547-4A56-9760-4988DBF39F46}"/>
              </a:ext>
            </a:extLst>
          </p:cNvPr>
          <p:cNvSpPr>
            <a:spLocks noGrp="1"/>
          </p:cNvSpPr>
          <p:nvPr>
            <p:ph type="body" sz="quarter" idx="11"/>
          </p:nvPr>
        </p:nvSpPr>
        <p:spPr>
          <a:xfrm>
            <a:off x="7961312" y="1890713"/>
            <a:ext cx="3708401" cy="555448"/>
          </a:xfrm>
        </p:spPr>
        <p:txBody>
          <a:bodyPr/>
          <a:lstStyle/>
          <a:p>
            <a:pPr>
              <a:lnSpc>
                <a:spcPts val="2200"/>
              </a:lnSpc>
            </a:pPr>
            <a:r>
              <a:rPr lang="en-US" sz="1800" dirty="0"/>
              <a:t>Sector Match</a:t>
            </a:r>
          </a:p>
        </p:txBody>
      </p:sp>
      <p:sp>
        <p:nvSpPr>
          <p:cNvPr id="23" name="Text Placeholder 43">
            <a:extLst>
              <a:ext uri="{FF2B5EF4-FFF2-40B4-BE49-F238E27FC236}">
                <a16:creationId xmlns="" xmlns:a16="http://schemas.microsoft.com/office/drawing/2014/main" id="{C544D014-09CE-46F6-A989-1CB3245B22F5}"/>
              </a:ext>
            </a:extLst>
          </p:cNvPr>
          <p:cNvSpPr>
            <a:spLocks noGrp="1"/>
          </p:cNvSpPr>
          <p:nvPr>
            <p:ph type="body" sz="quarter" idx="12"/>
          </p:nvPr>
        </p:nvSpPr>
        <p:spPr>
          <a:xfrm>
            <a:off x="7961312" y="2549838"/>
            <a:ext cx="3708401" cy="555448"/>
          </a:xfrm>
        </p:spPr>
        <p:txBody>
          <a:bodyPr/>
          <a:lstStyle/>
          <a:p>
            <a:r>
              <a:rPr lang="en-US" dirty="0">
                <a:solidFill>
                  <a:schemeClr val="tx1"/>
                </a:solidFill>
              </a:rPr>
              <a:t>Name Match</a:t>
            </a:r>
          </a:p>
        </p:txBody>
      </p:sp>
      <p:sp>
        <p:nvSpPr>
          <p:cNvPr id="24" name="Text Placeholder 44">
            <a:extLst>
              <a:ext uri="{FF2B5EF4-FFF2-40B4-BE49-F238E27FC236}">
                <a16:creationId xmlns="" xmlns:a16="http://schemas.microsoft.com/office/drawing/2014/main" id="{72C7C3A7-798C-499D-9595-B4CD1642FE88}"/>
              </a:ext>
            </a:extLst>
          </p:cNvPr>
          <p:cNvSpPr>
            <a:spLocks noGrp="1"/>
          </p:cNvSpPr>
          <p:nvPr>
            <p:ph type="body" sz="quarter" idx="13"/>
          </p:nvPr>
        </p:nvSpPr>
        <p:spPr>
          <a:xfrm>
            <a:off x="7961312" y="3208963"/>
            <a:ext cx="3708401" cy="555448"/>
          </a:xfrm>
        </p:spPr>
        <p:txBody>
          <a:bodyPr/>
          <a:lstStyle/>
          <a:p>
            <a:r>
              <a:rPr lang="en-US" dirty="0">
                <a:solidFill>
                  <a:schemeClr val="tx1"/>
                </a:solidFill>
              </a:rPr>
              <a:t>Country Match</a:t>
            </a:r>
          </a:p>
        </p:txBody>
      </p:sp>
      <p:sp>
        <p:nvSpPr>
          <p:cNvPr id="25" name="Text Placeholder 45">
            <a:extLst>
              <a:ext uri="{FF2B5EF4-FFF2-40B4-BE49-F238E27FC236}">
                <a16:creationId xmlns="" xmlns:a16="http://schemas.microsoft.com/office/drawing/2014/main" id="{E4867C47-A71D-48FE-A678-2FE13B673164}"/>
              </a:ext>
            </a:extLst>
          </p:cNvPr>
          <p:cNvSpPr>
            <a:spLocks noGrp="1"/>
          </p:cNvSpPr>
          <p:nvPr>
            <p:ph type="body" sz="quarter" idx="4294967295"/>
          </p:nvPr>
        </p:nvSpPr>
        <p:spPr>
          <a:xfrm>
            <a:off x="7883524" y="3870713"/>
            <a:ext cx="3708401" cy="555448"/>
          </a:xfrm>
          <a:prstGeom prst="rect">
            <a:avLst/>
          </a:prstGeom>
        </p:spPr>
        <p:txBody>
          <a:bodyPr/>
          <a:lstStyle/>
          <a:p>
            <a:r>
              <a:rPr lang="en-US" dirty="0"/>
              <a:t>Technology Match</a:t>
            </a:r>
          </a:p>
        </p:txBody>
      </p:sp>
      <p:sp>
        <p:nvSpPr>
          <p:cNvPr id="26" name="Text Placeholder 46">
            <a:extLst>
              <a:ext uri="{FF2B5EF4-FFF2-40B4-BE49-F238E27FC236}">
                <a16:creationId xmlns="" xmlns:a16="http://schemas.microsoft.com/office/drawing/2014/main" id="{162456EA-B1FB-41DE-9377-7CF7BFB0B9F9}"/>
              </a:ext>
            </a:extLst>
          </p:cNvPr>
          <p:cNvSpPr>
            <a:spLocks noGrp="1"/>
          </p:cNvSpPr>
          <p:nvPr>
            <p:ph type="body" sz="quarter" idx="4294967295"/>
          </p:nvPr>
        </p:nvSpPr>
        <p:spPr>
          <a:xfrm>
            <a:off x="7896224" y="4561252"/>
            <a:ext cx="3708401" cy="555448"/>
          </a:xfrm>
          <a:prstGeom prst="rect">
            <a:avLst/>
          </a:prstGeom>
        </p:spPr>
        <p:txBody>
          <a:bodyPr/>
          <a:lstStyle/>
          <a:p>
            <a:r>
              <a:rPr lang="en-US" dirty="0"/>
              <a:t>Cosine </a:t>
            </a:r>
            <a:r>
              <a:rPr lang="en-US" dirty="0" smtClean="0"/>
              <a:t>Similarity Match</a:t>
            </a:r>
            <a:endParaRPr lang="pt-PT" dirty="0"/>
          </a:p>
        </p:txBody>
      </p:sp>
      <p:sp>
        <p:nvSpPr>
          <p:cNvPr id="27" name="Title 10">
            <a:extLst>
              <a:ext uri="{FF2B5EF4-FFF2-40B4-BE49-F238E27FC236}">
                <a16:creationId xmlns="" xmlns:a16="http://schemas.microsoft.com/office/drawing/2014/main" id="{F6AFFA32-E50C-4DAD-84C6-7A1E1076758D}"/>
              </a:ext>
            </a:extLst>
          </p:cNvPr>
          <p:cNvSpPr>
            <a:spLocks noGrp="1"/>
          </p:cNvSpPr>
          <p:nvPr>
            <p:ph type="title"/>
          </p:nvPr>
        </p:nvSpPr>
        <p:spPr>
          <a:xfrm>
            <a:off x="266699" y="223344"/>
            <a:ext cx="11016604" cy="863600"/>
          </a:xfrm>
        </p:spPr>
        <p:txBody>
          <a:bodyPr/>
          <a:lstStyle/>
          <a:p>
            <a:r>
              <a:rPr lang="en-US" dirty="0"/>
              <a:t>Training Kung-Fu to the model/The edge over other models</a:t>
            </a:r>
          </a:p>
        </p:txBody>
      </p:sp>
      <p:pic>
        <p:nvPicPr>
          <p:cNvPr id="29" name="Picture Placeholder 6"/>
          <p:cNvPicPr>
            <a:picLocks noChangeAspect="1"/>
          </p:cNvPicPr>
          <p:nvPr/>
        </p:nvPicPr>
        <p:blipFill>
          <a:blip r:embed="rId2"/>
          <a:srcRect t="1282" b="1282"/>
          <a:stretch>
            <a:fillRect/>
          </a:stretch>
        </p:blipFill>
        <p:spPr>
          <a:xfrm>
            <a:off x="591285" y="1568841"/>
            <a:ext cx="6076141" cy="4440306"/>
          </a:xfrm>
          <a:prstGeom prst="rect">
            <a:avLst/>
          </a:prstGeom>
        </p:spPr>
      </p:pic>
    </p:spTree>
    <p:extLst>
      <p:ext uri="{BB962C8B-B14F-4D97-AF65-F5344CB8AC3E}">
        <p14:creationId xmlns:p14="http://schemas.microsoft.com/office/powerpoint/2010/main" val="2628574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0">
            <a:extLst>
              <a:ext uri="{FF2B5EF4-FFF2-40B4-BE49-F238E27FC236}">
                <a16:creationId xmlns="" xmlns:a16="http://schemas.microsoft.com/office/drawing/2014/main" id="{F6AFFA32-E50C-4DAD-84C6-7A1E1076758D}"/>
              </a:ext>
            </a:extLst>
          </p:cNvPr>
          <p:cNvSpPr>
            <a:spLocks noGrp="1"/>
          </p:cNvSpPr>
          <p:nvPr>
            <p:ph type="title"/>
          </p:nvPr>
        </p:nvSpPr>
        <p:spPr>
          <a:xfrm>
            <a:off x="266699" y="223344"/>
            <a:ext cx="11016604" cy="863600"/>
          </a:xfrm>
        </p:spPr>
        <p:txBody>
          <a:bodyPr/>
          <a:lstStyle/>
          <a:p>
            <a:r>
              <a:rPr lang="en-US" dirty="0"/>
              <a:t>Training Kung-Fu to the model/The edge over other models</a:t>
            </a:r>
          </a:p>
        </p:txBody>
      </p:sp>
      <p:pic>
        <p:nvPicPr>
          <p:cNvPr id="5" name="Picture 4"/>
          <p:cNvPicPr>
            <a:picLocks noChangeAspect="1"/>
          </p:cNvPicPr>
          <p:nvPr/>
        </p:nvPicPr>
        <p:blipFill>
          <a:blip r:embed="rId2"/>
          <a:stretch>
            <a:fillRect/>
          </a:stretch>
        </p:blipFill>
        <p:spPr>
          <a:xfrm>
            <a:off x="380999" y="1008547"/>
            <a:ext cx="7080474" cy="4242664"/>
          </a:xfrm>
          <a:prstGeom prst="rect">
            <a:avLst/>
          </a:prstGeom>
        </p:spPr>
      </p:pic>
      <p:sp>
        <p:nvSpPr>
          <p:cNvPr id="6" name="Rectangle 5"/>
          <p:cNvSpPr/>
          <p:nvPr/>
        </p:nvSpPr>
        <p:spPr>
          <a:xfrm>
            <a:off x="0" y="5486400"/>
            <a:ext cx="12395200" cy="985334"/>
          </a:xfrm>
          <a:prstGeom prst="rect">
            <a:avLst/>
          </a:prstGeom>
        </p:spPr>
        <p:txBody>
          <a:bodyPr wrap="square">
            <a:spAutoFit/>
          </a:bodyPr>
          <a:lstStyle/>
          <a:p>
            <a:pPr algn="ctr">
              <a:lnSpc>
                <a:spcPct val="107000"/>
              </a:lnSpc>
              <a:spcAft>
                <a:spcPts val="800"/>
              </a:spcAft>
            </a:pPr>
            <a:r>
              <a:rPr lang="en-US" sz="1600" dirty="0">
                <a:solidFill>
                  <a:srgbClr val="12ABDB"/>
                </a:solidFill>
              </a:rPr>
              <a:t>And top 4 items </a:t>
            </a:r>
            <a:r>
              <a:rPr lang="en-US" sz="1600" dirty="0" smtClean="0">
                <a:solidFill>
                  <a:srgbClr val="12ABDB"/>
                </a:solidFill>
              </a:rPr>
              <a:t>with highest </a:t>
            </a:r>
            <a:r>
              <a:rPr lang="en-US" sz="1600" dirty="0">
                <a:solidFill>
                  <a:srgbClr val="12ABDB"/>
                </a:solidFill>
              </a:rPr>
              <a:t>cosine similarity will be compensated with some boost in case they don’t explicitly have the other features due to the data being dirty and unstructured.</a:t>
            </a:r>
          </a:p>
          <a:p>
            <a:pPr algn="ctr">
              <a:lnSpc>
                <a:spcPct val="107000"/>
              </a:lnSpc>
              <a:spcAft>
                <a:spcPts val="800"/>
              </a:spcAft>
            </a:pPr>
            <a:r>
              <a:rPr lang="en-US" sz="1600" dirty="0">
                <a:solidFill>
                  <a:srgbClr val="12ABDB"/>
                </a:solidFill>
              </a:rPr>
              <a:t>                    df1.loc[</a:t>
            </a:r>
            <a:r>
              <a:rPr lang="en-US" sz="1600" dirty="0" err="1">
                <a:solidFill>
                  <a:srgbClr val="12ABDB"/>
                </a:solidFill>
              </a:rPr>
              <a:t>i</a:t>
            </a:r>
            <a:r>
              <a:rPr lang="en-US" sz="1600" dirty="0">
                <a:solidFill>
                  <a:srgbClr val="12ABDB"/>
                </a:solidFill>
              </a:rPr>
              <a:t>,('score')] = df1.loc[</a:t>
            </a:r>
            <a:r>
              <a:rPr lang="en-US" sz="1600" dirty="0" err="1">
                <a:solidFill>
                  <a:srgbClr val="12ABDB"/>
                </a:solidFill>
              </a:rPr>
              <a:t>i</a:t>
            </a:r>
            <a:r>
              <a:rPr lang="en-US" sz="1600" dirty="0">
                <a:solidFill>
                  <a:srgbClr val="12ABDB"/>
                </a:solidFill>
              </a:rPr>
              <a:t>,('score')] + df1.loc[</a:t>
            </a:r>
            <a:r>
              <a:rPr lang="en-US" sz="1600" dirty="0" err="1">
                <a:solidFill>
                  <a:srgbClr val="12ABDB"/>
                </a:solidFill>
              </a:rPr>
              <a:t>i</a:t>
            </a:r>
            <a:r>
              <a:rPr lang="en-US" sz="1600" dirty="0">
                <a:solidFill>
                  <a:srgbClr val="12ABDB"/>
                </a:solidFill>
              </a:rPr>
              <a:t>,('</a:t>
            </a:r>
            <a:r>
              <a:rPr lang="en-US" sz="1600" dirty="0" err="1">
                <a:solidFill>
                  <a:srgbClr val="12ABDB"/>
                </a:solidFill>
              </a:rPr>
              <a:t>cos_sim</a:t>
            </a:r>
            <a:r>
              <a:rPr lang="en-US" sz="1600" dirty="0">
                <a:solidFill>
                  <a:srgbClr val="12ABDB"/>
                </a:solidFill>
              </a:rPr>
              <a:t>')]/df1.loc[</a:t>
            </a:r>
            <a:r>
              <a:rPr lang="en-US" sz="1600" dirty="0" err="1">
                <a:solidFill>
                  <a:srgbClr val="12ABDB"/>
                </a:solidFill>
              </a:rPr>
              <a:t>i</a:t>
            </a:r>
            <a:r>
              <a:rPr lang="en-US" sz="1600" dirty="0">
                <a:solidFill>
                  <a:srgbClr val="12ABDB"/>
                </a:solidFill>
              </a:rPr>
              <a:t>,('score')]</a:t>
            </a:r>
          </a:p>
        </p:txBody>
      </p:sp>
      <p:sp>
        <p:nvSpPr>
          <p:cNvPr id="30" name="Rectangle 29"/>
          <p:cNvSpPr/>
          <p:nvPr/>
        </p:nvSpPr>
        <p:spPr>
          <a:xfrm>
            <a:off x="7658101" y="2161569"/>
            <a:ext cx="4209402" cy="1936620"/>
          </a:xfrm>
          <a:prstGeom prst="rect">
            <a:avLst/>
          </a:prstGeom>
        </p:spPr>
        <p:txBody>
          <a:bodyPr wrap="square">
            <a:spAutoFit/>
          </a:bodyPr>
          <a:lstStyle/>
          <a:p>
            <a:pPr>
              <a:lnSpc>
                <a:spcPct val="107000"/>
              </a:lnSpc>
              <a:spcAft>
                <a:spcPts val="800"/>
              </a:spcAft>
            </a:pPr>
            <a:r>
              <a:rPr lang="en-US" sz="1600" dirty="0"/>
              <a:t> </a:t>
            </a:r>
            <a:r>
              <a:rPr lang="en-US" sz="1600" dirty="0">
                <a:solidFill>
                  <a:srgbClr val="12ABDB"/>
                </a:solidFill>
              </a:rPr>
              <a:t>df1.loc[</a:t>
            </a:r>
            <a:r>
              <a:rPr lang="en-US" sz="1600" dirty="0" err="1">
                <a:solidFill>
                  <a:srgbClr val="12ABDB"/>
                </a:solidFill>
              </a:rPr>
              <a:t>i</a:t>
            </a:r>
            <a:r>
              <a:rPr lang="en-US" sz="1600" dirty="0">
                <a:solidFill>
                  <a:srgbClr val="12ABDB"/>
                </a:solidFill>
              </a:rPr>
              <a:t>,('score')] = df1.loc[</a:t>
            </a:r>
            <a:r>
              <a:rPr lang="en-US" sz="1600" dirty="0" err="1">
                <a:solidFill>
                  <a:srgbClr val="12ABDB"/>
                </a:solidFill>
              </a:rPr>
              <a:t>i</a:t>
            </a:r>
            <a:r>
              <a:rPr lang="en-US" sz="1600" dirty="0">
                <a:solidFill>
                  <a:srgbClr val="12ABDB"/>
                </a:solidFill>
              </a:rPr>
              <a:t>,('</a:t>
            </a:r>
            <a:r>
              <a:rPr lang="en-US" sz="1600" dirty="0" err="1">
                <a:solidFill>
                  <a:srgbClr val="12ABDB"/>
                </a:solidFill>
              </a:rPr>
              <a:t>cos_sim</a:t>
            </a:r>
            <a:r>
              <a:rPr lang="en-US" sz="1600" dirty="0">
                <a:solidFill>
                  <a:srgbClr val="12ABDB"/>
                </a:solidFill>
              </a:rPr>
              <a:t>')]*1 + df1.loc[</a:t>
            </a:r>
            <a:r>
              <a:rPr lang="en-US" sz="1600" dirty="0" err="1">
                <a:solidFill>
                  <a:srgbClr val="12ABDB"/>
                </a:solidFill>
              </a:rPr>
              <a:t>i</a:t>
            </a:r>
            <a:r>
              <a:rPr lang="en-US" sz="1600" dirty="0">
                <a:solidFill>
                  <a:srgbClr val="12ABDB"/>
                </a:solidFill>
              </a:rPr>
              <a:t>,('</a:t>
            </a:r>
            <a:r>
              <a:rPr lang="en-US" sz="1600" dirty="0" err="1">
                <a:solidFill>
                  <a:srgbClr val="12ABDB"/>
                </a:solidFill>
              </a:rPr>
              <a:t>Match_tech</a:t>
            </a:r>
            <a:r>
              <a:rPr lang="en-US" sz="1600" dirty="0">
                <a:solidFill>
                  <a:srgbClr val="12ABDB"/>
                </a:solidFill>
              </a:rPr>
              <a:t>')]*.20 +df1.loc[</a:t>
            </a:r>
            <a:r>
              <a:rPr lang="en-US" sz="1600" dirty="0" err="1">
                <a:solidFill>
                  <a:srgbClr val="12ABDB"/>
                </a:solidFill>
              </a:rPr>
              <a:t>i</a:t>
            </a:r>
            <a:r>
              <a:rPr lang="en-US" sz="1600" dirty="0">
                <a:solidFill>
                  <a:srgbClr val="12ABDB"/>
                </a:solidFill>
              </a:rPr>
              <a:t>,('</a:t>
            </a:r>
            <a:r>
              <a:rPr lang="en-US" sz="1600" dirty="0" err="1">
                <a:solidFill>
                  <a:srgbClr val="12ABDB"/>
                </a:solidFill>
              </a:rPr>
              <a:t>query_sector</a:t>
            </a:r>
            <a:r>
              <a:rPr lang="en-US" sz="1600" dirty="0">
                <a:solidFill>
                  <a:srgbClr val="12ABDB"/>
                </a:solidFill>
              </a:rPr>
              <a:t>')] * 0.40 +df1.loc[</a:t>
            </a:r>
            <a:r>
              <a:rPr lang="en-US" sz="1600" dirty="0" err="1">
                <a:solidFill>
                  <a:srgbClr val="12ABDB"/>
                </a:solidFill>
              </a:rPr>
              <a:t>i</a:t>
            </a:r>
            <a:r>
              <a:rPr lang="en-US" sz="1600" dirty="0">
                <a:solidFill>
                  <a:srgbClr val="12ABDB"/>
                </a:solidFill>
              </a:rPr>
              <a:t>,('</a:t>
            </a:r>
            <a:r>
              <a:rPr lang="en-US" sz="1600" dirty="0" err="1">
                <a:solidFill>
                  <a:srgbClr val="12ABDB"/>
                </a:solidFill>
              </a:rPr>
              <a:t>query_year</a:t>
            </a:r>
            <a:r>
              <a:rPr lang="en-US" sz="1600" dirty="0">
                <a:solidFill>
                  <a:srgbClr val="12ABDB"/>
                </a:solidFill>
              </a:rPr>
              <a:t>')] * </a:t>
            </a:r>
            <a:r>
              <a:rPr lang="en-US" sz="1600" dirty="0" smtClean="0">
                <a:solidFill>
                  <a:srgbClr val="12ABDB"/>
                </a:solidFill>
              </a:rPr>
              <a:t>0.20 + </a:t>
            </a:r>
            <a:r>
              <a:rPr lang="en-US" sz="1600" dirty="0">
                <a:solidFill>
                  <a:srgbClr val="12ABDB"/>
                </a:solidFill>
              </a:rPr>
              <a:t>df1.loc[</a:t>
            </a:r>
            <a:r>
              <a:rPr lang="en-US" sz="1600" dirty="0" err="1">
                <a:solidFill>
                  <a:srgbClr val="12ABDB"/>
                </a:solidFill>
              </a:rPr>
              <a:t>i</a:t>
            </a:r>
            <a:r>
              <a:rPr lang="en-US" sz="1600" dirty="0">
                <a:solidFill>
                  <a:srgbClr val="12ABDB"/>
                </a:solidFill>
              </a:rPr>
              <a:t>,('</a:t>
            </a:r>
            <a:r>
              <a:rPr lang="en-US" sz="1600" dirty="0" err="1">
                <a:solidFill>
                  <a:srgbClr val="12ABDB"/>
                </a:solidFill>
              </a:rPr>
              <a:t>name_match</a:t>
            </a:r>
            <a:r>
              <a:rPr lang="en-US" sz="1600" dirty="0">
                <a:solidFill>
                  <a:srgbClr val="12ABDB"/>
                </a:solidFill>
              </a:rPr>
              <a:t>')]*</a:t>
            </a:r>
            <a:r>
              <a:rPr lang="en-US" sz="1600" dirty="0" smtClean="0">
                <a:solidFill>
                  <a:srgbClr val="12ABDB"/>
                </a:solidFill>
              </a:rPr>
              <a:t>0.30 +  df1.loc[</a:t>
            </a:r>
            <a:r>
              <a:rPr lang="en-US" sz="1600" dirty="0" err="1" smtClean="0">
                <a:solidFill>
                  <a:srgbClr val="12ABDB"/>
                </a:solidFill>
              </a:rPr>
              <a:t>i</a:t>
            </a:r>
            <a:r>
              <a:rPr lang="en-US" sz="1600" dirty="0">
                <a:solidFill>
                  <a:srgbClr val="12ABDB"/>
                </a:solidFill>
              </a:rPr>
              <a:t>,('</a:t>
            </a:r>
            <a:r>
              <a:rPr lang="en-US" sz="1600" dirty="0" err="1">
                <a:solidFill>
                  <a:srgbClr val="12ABDB"/>
                </a:solidFill>
              </a:rPr>
              <a:t>query_country</a:t>
            </a:r>
            <a:r>
              <a:rPr lang="en-US" sz="1600" dirty="0">
                <a:solidFill>
                  <a:srgbClr val="12ABDB"/>
                </a:solidFill>
              </a:rPr>
              <a:t>')]*0.20</a:t>
            </a:r>
          </a:p>
        </p:txBody>
      </p:sp>
      <p:sp>
        <p:nvSpPr>
          <p:cNvPr id="31" name="Title 10">
            <a:extLst>
              <a:ext uri="{FF2B5EF4-FFF2-40B4-BE49-F238E27FC236}">
                <a16:creationId xmlns="" xmlns:a16="http://schemas.microsoft.com/office/drawing/2014/main" id="{F6AFFA32-E50C-4DAD-84C6-7A1E1076758D}"/>
              </a:ext>
            </a:extLst>
          </p:cNvPr>
          <p:cNvSpPr txBox="1">
            <a:spLocks/>
          </p:cNvSpPr>
          <p:nvPr/>
        </p:nvSpPr>
        <p:spPr>
          <a:xfrm>
            <a:off x="7245573" y="1347905"/>
            <a:ext cx="3270027" cy="354747"/>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pt-PT" sz="2600" kern="1200" dirty="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r"/>
            <a:r>
              <a:rPr lang="en-US" sz="2800" b="1" dirty="0" smtClean="0"/>
              <a:t>Main Score : </a:t>
            </a:r>
            <a:endParaRPr lang="en-US" sz="2800" b="1" dirty="0"/>
          </a:p>
        </p:txBody>
      </p:sp>
    </p:spTree>
    <p:extLst>
      <p:ext uri="{BB962C8B-B14F-4D97-AF65-F5344CB8AC3E}">
        <p14:creationId xmlns:p14="http://schemas.microsoft.com/office/powerpoint/2010/main" val="2162875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79563" y="635000"/>
            <a:ext cx="8897937" cy="3058915"/>
          </a:xfrm>
          <a:prstGeom prst="rect">
            <a:avLst/>
          </a:prstGeom>
        </p:spPr>
      </p:pic>
      <p:pic>
        <p:nvPicPr>
          <p:cNvPr id="8" name="Picture 7"/>
          <p:cNvPicPr>
            <a:picLocks noChangeAspect="1"/>
          </p:cNvPicPr>
          <p:nvPr/>
        </p:nvPicPr>
        <p:blipFill>
          <a:blip r:embed="rId3"/>
          <a:stretch>
            <a:fillRect/>
          </a:stretch>
        </p:blipFill>
        <p:spPr>
          <a:xfrm>
            <a:off x="1579563" y="3693915"/>
            <a:ext cx="8897937" cy="2979291"/>
          </a:xfrm>
          <a:prstGeom prst="rect">
            <a:avLst/>
          </a:prstGeom>
        </p:spPr>
      </p:pic>
      <p:sp>
        <p:nvSpPr>
          <p:cNvPr id="9" name="Title 3">
            <a:extLst>
              <a:ext uri="{FF2B5EF4-FFF2-40B4-BE49-F238E27FC236}">
                <a16:creationId xmlns="" xmlns:a16="http://schemas.microsoft.com/office/drawing/2014/main" id="{BAD3FAA8-650A-4E1B-B561-D86BE9AFB0F0}"/>
              </a:ext>
            </a:extLst>
          </p:cNvPr>
          <p:cNvSpPr txBox="1">
            <a:spLocks/>
          </p:cNvSpPr>
          <p:nvPr/>
        </p:nvSpPr>
        <p:spPr>
          <a:xfrm>
            <a:off x="268286" y="214313"/>
            <a:ext cx="10983913" cy="827087"/>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dirty="0" smtClean="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Search in ACTION</a:t>
            </a:r>
            <a:r>
              <a:rPr kumimoji="0" lang="en-US" sz="2600" b="0" i="0" u="none" strike="noStrike" kern="1200" cap="none" spc="0" normalizeH="0" noProof="0" dirty="0" smtClean="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rPr>
              <a:t> : </a:t>
            </a:r>
            <a:endParaRPr kumimoji="0" lang="en-US" sz="2600" b="0" i="0" u="none" strike="noStrike" kern="1200" cap="none" spc="0" normalizeH="0" baseline="0" noProof="0" dirty="0">
              <a:ln>
                <a:noFill/>
              </a:ln>
              <a:solidFill>
                <a:srgbClr val="0070AD"/>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33442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TotalTime>
  <Words>1115</Words>
  <Application>Microsoft Office PowerPoint</Application>
  <PresentationFormat>Widescreen</PresentationFormat>
  <Paragraphs>92</Paragraphs>
  <Slides>12</Slides>
  <Notes>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Arial</vt:lpstr>
      <vt:lpstr>Calibri</vt:lpstr>
      <vt:lpstr>Calibri Light</vt:lpstr>
      <vt:lpstr>Georgia</vt:lpstr>
      <vt:lpstr>Mangal</vt:lpstr>
      <vt:lpstr>Verdana</vt:lpstr>
      <vt:lpstr>Wingdings</vt:lpstr>
      <vt:lpstr>Office Theme</vt:lpstr>
      <vt:lpstr>Capgemini 2017_Cover slides</vt:lpstr>
      <vt:lpstr>Content Layouts</vt:lpstr>
      <vt:lpstr>Halloween Search - The Efficient Reference Recommendation Engine</vt:lpstr>
      <vt:lpstr>PowerPoint Presentation</vt:lpstr>
      <vt:lpstr>DISCLAIMER : NOT cutting-edge AI !!!</vt:lpstr>
      <vt:lpstr>Why this competition was basically a fist fight or hand to hand combat without any sophesticated weapons? </vt:lpstr>
      <vt:lpstr>What is TF-IDF ?</vt:lpstr>
      <vt:lpstr>What is cosine similarity? </vt:lpstr>
      <vt:lpstr>Training Kung-Fu to the model/The edge over other models</vt:lpstr>
      <vt:lpstr>Training Kung-Fu to the model/The edge over other models</vt:lpstr>
      <vt:lpstr>PowerPoint Presentation</vt:lpstr>
      <vt:lpstr>How to get the optimal result/Future Scope ??</vt:lpstr>
      <vt:lpstr>Challenges Faced</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Halloween Search - The Efficient Reference Recommendation Engine</dc:title>
  <dc:creator>Bandyopadhyay, Arka</dc:creator>
  <cp:lastModifiedBy>Bandyopadhyay, Arka</cp:lastModifiedBy>
  <cp:revision>26</cp:revision>
  <dcterms:created xsi:type="dcterms:W3CDTF">2018-03-21T10:04:45Z</dcterms:created>
  <dcterms:modified xsi:type="dcterms:W3CDTF">2018-05-07T06:58:07Z</dcterms:modified>
</cp:coreProperties>
</file>